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7.xml" ContentType="application/vnd.openxmlformats-officedocument.theme+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9.xml" ContentType="application/vnd.openxmlformats-officedocument.theme+xml"/>
  <Override PartName="/ppt/slideLayouts/slideLayout2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6" r:id="rId2"/>
    <p:sldMasterId id="2147483691" r:id="rId3"/>
    <p:sldMasterId id="2147483710" r:id="rId4"/>
    <p:sldMasterId id="2147483684" r:id="rId5"/>
    <p:sldMasterId id="2147483720" r:id="rId6"/>
    <p:sldMasterId id="2147483686" r:id="rId7"/>
    <p:sldMasterId id="2147483722" r:id="rId8"/>
    <p:sldMasterId id="2147483701" r:id="rId9"/>
    <p:sldMasterId id="2147483724" r:id="rId10"/>
  </p:sldMasterIdLst>
  <p:handoutMasterIdLst>
    <p:handoutMasterId r:id="rId43"/>
  </p:handoutMasterIdLst>
  <p:sldIdLst>
    <p:sldId id="322" r:id="rId11"/>
    <p:sldId id="323" r:id="rId12"/>
    <p:sldId id="324" r:id="rId13"/>
    <p:sldId id="325" r:id="rId14"/>
    <p:sldId id="434" r:id="rId15"/>
    <p:sldId id="388" r:id="rId16"/>
    <p:sldId id="458" r:id="rId17"/>
    <p:sldId id="389" r:id="rId18"/>
    <p:sldId id="483" r:id="rId19"/>
    <p:sldId id="484" r:id="rId20"/>
    <p:sldId id="326" r:id="rId21"/>
    <p:sldId id="390" r:id="rId22"/>
    <p:sldId id="488" r:id="rId23"/>
    <p:sldId id="489" r:id="rId24"/>
    <p:sldId id="391" r:id="rId25"/>
    <p:sldId id="491" r:id="rId26"/>
    <p:sldId id="501" r:id="rId27"/>
    <p:sldId id="503" r:id="rId28"/>
    <p:sldId id="504" r:id="rId29"/>
    <p:sldId id="506" r:id="rId30"/>
    <p:sldId id="507" r:id="rId31"/>
    <p:sldId id="508" r:id="rId32"/>
    <p:sldId id="509" r:id="rId33"/>
    <p:sldId id="331" r:id="rId34"/>
    <p:sldId id="511" r:id="rId35"/>
    <p:sldId id="512" r:id="rId36"/>
    <p:sldId id="513" r:id="rId37"/>
    <p:sldId id="337" r:id="rId38"/>
    <p:sldId id="514" r:id="rId39"/>
    <p:sldId id="515" r:id="rId40"/>
    <p:sldId id="516" r:id="rId41"/>
    <p:sldId id="34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322"/>
            <p14:sldId id="323"/>
            <p14:sldId id="324"/>
            <p14:sldId id="325"/>
            <p14:sldId id="434"/>
            <p14:sldId id="388"/>
            <p14:sldId id="458"/>
            <p14:sldId id="389"/>
            <p14:sldId id="483"/>
            <p14:sldId id="484"/>
            <p14:sldId id="326"/>
            <p14:sldId id="390"/>
            <p14:sldId id="488"/>
            <p14:sldId id="489"/>
            <p14:sldId id="391"/>
            <p14:sldId id="491"/>
            <p14:sldId id="501"/>
            <p14:sldId id="503"/>
            <p14:sldId id="504"/>
            <p14:sldId id="506"/>
            <p14:sldId id="507"/>
            <p14:sldId id="508"/>
            <p14:sldId id="509"/>
            <p14:sldId id="331"/>
            <p14:sldId id="511"/>
            <p14:sldId id="512"/>
            <p14:sldId id="513"/>
            <p14:sldId id="337"/>
            <p14:sldId id="514"/>
            <p14:sldId id="515"/>
            <p14:sldId id="516"/>
            <p14:sldId id="341"/>
          </p14:sldIdLst>
        </p14:section>
        <p14:section name="Appendix: Image Descriptions for Unsighted Students" id="{9E859B0B-078E-463E-89A6-21C20DD280C4}">
          <p14:sldIdLst/>
        </p14:section>
      </p14:sectionLst>
    </p:ext>
    <p:ext uri="{EFAFB233-063F-42B5-8137-9DF3F51BA10A}">
      <p15:sldGuideLst xmlns:p15="http://schemas.microsoft.com/office/powerpoint/2012/main">
        <p15:guide id="2" pos="486" userDrawn="1">
          <p15:clr>
            <a:srgbClr val="A4A3A4"/>
          </p15:clr>
        </p15:guide>
        <p15:guide id="3" orient="horz" pos="471" userDrawn="1">
          <p15:clr>
            <a:srgbClr val="A4A3A4"/>
          </p15:clr>
        </p15:guide>
        <p15:guide id="4" pos="5640" userDrawn="1">
          <p15:clr>
            <a:srgbClr val="A4A3A4"/>
          </p15:clr>
        </p15:guide>
        <p15:guide id="5" orient="horz" pos="314" userDrawn="1">
          <p15:clr>
            <a:srgbClr val="A4A3A4"/>
          </p15:clr>
        </p15:guide>
        <p15:guide id="6" orient="horz" pos="4287" userDrawn="1">
          <p15:clr>
            <a:srgbClr val="A4A3A4"/>
          </p15:clr>
        </p15:guide>
        <p15:guide id="7" orient="horz" pos="2641" userDrawn="1">
          <p15:clr>
            <a:srgbClr val="A4A3A4"/>
          </p15:clr>
        </p15:guide>
        <p15:guide id="8" orient="horz" pos="4320" userDrawn="1">
          <p15:clr>
            <a:srgbClr val="A4A3A4"/>
          </p15:clr>
        </p15:guide>
        <p15:guide id="9" pos="6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5D9C"/>
    <a:srgbClr val="E51F28"/>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37" autoAdjust="0"/>
    <p:restoredTop sz="93849" autoAdjust="0"/>
  </p:normalViewPr>
  <p:slideViewPr>
    <p:cSldViewPr snapToGrid="0" showGuides="1">
      <p:cViewPr varScale="1">
        <p:scale>
          <a:sx n="93" d="100"/>
          <a:sy n="93" d="100"/>
        </p:scale>
        <p:origin x="84" y="1104"/>
      </p:cViewPr>
      <p:guideLst>
        <p:guide pos="486"/>
        <p:guide orient="horz" pos="471"/>
        <p:guide pos="5640"/>
        <p:guide orient="horz" pos="314"/>
        <p:guide orient="horz" pos="4287"/>
        <p:guide orient="horz" pos="2641"/>
        <p:guide orient="horz" pos="4320"/>
        <p:guide pos="600"/>
      </p:guideLst>
    </p:cSldViewPr>
  </p:slideViewPr>
  <p:outlineViewPr>
    <p:cViewPr>
      <p:scale>
        <a:sx n="33" d="100"/>
        <a:sy n="33" d="100"/>
      </p:scale>
      <p:origin x="0" y="-1214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49" d="100"/>
          <a:sy n="49" d="100"/>
        </p:scale>
        <p:origin x="2040" y="36"/>
      </p:cViewPr>
      <p:guideLst/>
    </p:cSldViewPr>
  </p:notesViewPr>
  <p:gridSpacing cx="347472" cy="347472"/>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B0D175-52D0-3246-6047-1787019722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0555E3C-2F05-8D73-42D1-59FBC767BA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9979EE-30E8-48BB-A1CE-D772FD2A9E23}" type="datetimeFigureOut">
              <a:rPr lang="en-US" smtClean="0"/>
              <a:t>9/10/2026</a:t>
            </a:fld>
            <a:endParaRPr lang="en-US" dirty="0"/>
          </a:p>
        </p:txBody>
      </p:sp>
      <p:sp>
        <p:nvSpPr>
          <p:cNvPr id="4" name="Footer Placeholder 3">
            <a:extLst>
              <a:ext uri="{FF2B5EF4-FFF2-40B4-BE49-F238E27FC236}">
                <a16:creationId xmlns:a16="http://schemas.microsoft.com/office/drawing/2014/main" id="{195BCAD5-7EC4-0F3E-D670-2242C41813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4AF48FE-61BE-9183-BA1A-1BEED3DF0C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754A0B-8A4D-4BE3-85C1-1AD4FA2C25A6}" type="slidenum">
              <a:rPr lang="en-US" smtClean="0"/>
              <a:t>‹#›</a:t>
            </a:fld>
            <a:endParaRPr lang="en-US" dirty="0"/>
          </a:p>
        </p:txBody>
      </p:sp>
    </p:spTree>
    <p:extLst>
      <p:ext uri="{BB962C8B-B14F-4D97-AF65-F5344CB8AC3E}">
        <p14:creationId xmlns:p14="http://schemas.microsoft.com/office/powerpoint/2010/main" val="4562677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7095744" cy="60350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901FAD4F-3FFF-0589-46BE-7F285F97CCFD}"/>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071142"/>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4718304" cy="521208"/>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1E63DC16-9DB0-B7C1-CD1E-4810EC9BE838}"/>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282169"/>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Image Credit">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Appendix Link">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Image Credit">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Text Placeholder 3">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Text Placeholder 4">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5498415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vert="horz" lIns="91440" tIns="45720" rIns="91440" bIns="45720" rtlCol="0" anchor="ctr">
            <a:normAutofit/>
          </a:bodyPr>
          <a:lstStyle>
            <a:lvl1pPr>
              <a:defRPr lang="en-US" sz="4000" dirty="0"/>
            </a:lvl1pPr>
          </a:lstStyle>
          <a:p>
            <a:pPr lvl="0"/>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Text Placeholder 3">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Text Placeholder 4">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9831974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664327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2601062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5354094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8458200"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8458200"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8458200"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8458200"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8458200"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8458200" cy="733425"/>
          </a:xfrm>
        </p:spPr>
        <p:txBody>
          <a:bodyPr/>
          <a:lstStyle>
            <a:lvl1pPr>
              <a:defRPr/>
            </a:lvl1pPr>
          </a:lstStyle>
          <a:p>
            <a:pPr lvl="0"/>
            <a:endParaRPr lang="en-US" dirty="0"/>
          </a:p>
        </p:txBody>
      </p:sp>
      <p:sp>
        <p:nvSpPr>
          <p:cNvPr id="7" name="Text Placeholder 3">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3928384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3900854"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3900854"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3900854"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3900854"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3900854"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3900854" cy="733425"/>
          </a:xfrm>
        </p:spPr>
        <p:txBody>
          <a:bodyPr/>
          <a:lstStyle>
            <a:lvl1pPr>
              <a:defRPr/>
            </a:lvl1pPr>
          </a:lstStyle>
          <a:p>
            <a:pPr lvl="0"/>
            <a:endParaRPr lang="en-US" dirty="0"/>
          </a:p>
        </p:txBody>
      </p:sp>
      <p:sp>
        <p:nvSpPr>
          <p:cNvPr id="4" name="Content Placeholder 7">
            <a:extLst>
              <a:ext uri="{FF2B5EF4-FFF2-40B4-BE49-F238E27FC236}">
                <a16:creationId xmlns:a16="http://schemas.microsoft.com/office/drawing/2014/main" id="{217E7090-262A-41B4-4012-5D8E5F48BAC5}"/>
              </a:ext>
            </a:extLst>
          </p:cNvPr>
          <p:cNvSpPr>
            <a:spLocks noGrp="1"/>
          </p:cNvSpPr>
          <p:nvPr>
            <p:ph sz="quarter" idx="19"/>
          </p:nvPr>
        </p:nvSpPr>
        <p:spPr>
          <a:xfrm>
            <a:off x="4900246" y="1276710"/>
            <a:ext cx="3900854" cy="612476"/>
          </a:xfrm>
          <a:prstGeom prst="rect">
            <a:avLst/>
          </a:prstGeom>
        </p:spPr>
        <p:txBody>
          <a:bodyPr/>
          <a:lstStyle>
            <a:lvl1pPr>
              <a:defRPr/>
            </a:lvl1pPr>
          </a:lstStyle>
          <a:p>
            <a:pPr lvl="0"/>
            <a:endParaRPr lang="en-US" dirty="0"/>
          </a:p>
        </p:txBody>
      </p:sp>
      <p:sp>
        <p:nvSpPr>
          <p:cNvPr id="10" name="Content Placeholder 8">
            <a:extLst>
              <a:ext uri="{FF2B5EF4-FFF2-40B4-BE49-F238E27FC236}">
                <a16:creationId xmlns:a16="http://schemas.microsoft.com/office/drawing/2014/main" id="{49B0B786-AC1C-665D-F40F-EE25D785497E}"/>
              </a:ext>
            </a:extLst>
          </p:cNvPr>
          <p:cNvSpPr>
            <a:spLocks noGrp="1"/>
          </p:cNvSpPr>
          <p:nvPr>
            <p:ph sz="quarter" idx="20"/>
          </p:nvPr>
        </p:nvSpPr>
        <p:spPr>
          <a:xfrm>
            <a:off x="4900246" y="2070496"/>
            <a:ext cx="3900854" cy="649138"/>
          </a:xfrm>
        </p:spPr>
        <p:txBody>
          <a:bodyPr/>
          <a:lstStyle>
            <a:lvl1pPr>
              <a:defRPr/>
            </a:lvl1pPr>
          </a:lstStyle>
          <a:p>
            <a:pPr lvl="0"/>
            <a:endParaRPr lang="en-US" dirty="0"/>
          </a:p>
        </p:txBody>
      </p:sp>
      <p:sp>
        <p:nvSpPr>
          <p:cNvPr id="12" name="Content Placeholder 9">
            <a:extLst>
              <a:ext uri="{FF2B5EF4-FFF2-40B4-BE49-F238E27FC236}">
                <a16:creationId xmlns:a16="http://schemas.microsoft.com/office/drawing/2014/main" id="{60BD1E1D-F42C-6635-22AC-B1A7CC512C07}"/>
              </a:ext>
            </a:extLst>
          </p:cNvPr>
          <p:cNvSpPr>
            <a:spLocks noGrp="1"/>
          </p:cNvSpPr>
          <p:nvPr>
            <p:ph sz="quarter" idx="21"/>
          </p:nvPr>
        </p:nvSpPr>
        <p:spPr>
          <a:xfrm>
            <a:off x="4900246" y="2900944"/>
            <a:ext cx="3900854" cy="673100"/>
          </a:xfrm>
        </p:spPr>
        <p:txBody>
          <a:bodyPr/>
          <a:lstStyle>
            <a:lvl1pPr>
              <a:defRPr/>
            </a:lvl1pPr>
          </a:lstStyle>
          <a:p>
            <a:pPr lvl="0"/>
            <a:endParaRPr lang="en-US" dirty="0"/>
          </a:p>
        </p:txBody>
      </p:sp>
      <p:sp>
        <p:nvSpPr>
          <p:cNvPr id="14" name="Content Placeholder 10">
            <a:extLst>
              <a:ext uri="{FF2B5EF4-FFF2-40B4-BE49-F238E27FC236}">
                <a16:creationId xmlns:a16="http://schemas.microsoft.com/office/drawing/2014/main" id="{4D8508E1-75C3-7FCD-E068-D0C281B3BAC2}"/>
              </a:ext>
            </a:extLst>
          </p:cNvPr>
          <p:cNvSpPr>
            <a:spLocks noGrp="1"/>
          </p:cNvSpPr>
          <p:nvPr>
            <p:ph sz="quarter" idx="22"/>
          </p:nvPr>
        </p:nvSpPr>
        <p:spPr>
          <a:xfrm>
            <a:off x="4900246" y="3755354"/>
            <a:ext cx="3900854" cy="698500"/>
          </a:xfrm>
        </p:spPr>
        <p:txBody>
          <a:bodyPr/>
          <a:lstStyle>
            <a:lvl1pPr>
              <a:defRPr/>
            </a:lvl1pPr>
          </a:lstStyle>
          <a:p>
            <a:pPr lvl="0"/>
            <a:endParaRPr lang="en-US" dirty="0"/>
          </a:p>
        </p:txBody>
      </p:sp>
      <p:sp>
        <p:nvSpPr>
          <p:cNvPr id="16" name="Content Placeholder 11">
            <a:extLst>
              <a:ext uri="{FF2B5EF4-FFF2-40B4-BE49-F238E27FC236}">
                <a16:creationId xmlns:a16="http://schemas.microsoft.com/office/drawing/2014/main" id="{24074E65-1C43-0A82-6E36-749F635A0D49}"/>
              </a:ext>
            </a:extLst>
          </p:cNvPr>
          <p:cNvSpPr>
            <a:spLocks noGrp="1"/>
          </p:cNvSpPr>
          <p:nvPr>
            <p:ph sz="quarter" idx="23"/>
          </p:nvPr>
        </p:nvSpPr>
        <p:spPr>
          <a:xfrm>
            <a:off x="4900246" y="4635164"/>
            <a:ext cx="3900854" cy="698500"/>
          </a:xfrm>
        </p:spPr>
        <p:txBody>
          <a:bodyPr/>
          <a:lstStyle>
            <a:lvl1pPr>
              <a:defRPr/>
            </a:lvl1pPr>
          </a:lstStyle>
          <a:p>
            <a:pPr lvl="0"/>
            <a:endParaRPr lang="en-US" dirty="0"/>
          </a:p>
        </p:txBody>
      </p:sp>
      <p:sp>
        <p:nvSpPr>
          <p:cNvPr id="17" name="Content Placeholder 12">
            <a:extLst>
              <a:ext uri="{FF2B5EF4-FFF2-40B4-BE49-F238E27FC236}">
                <a16:creationId xmlns:a16="http://schemas.microsoft.com/office/drawing/2014/main" id="{07CA4779-1428-4D9D-E284-2C29DD6D08DB}"/>
              </a:ext>
            </a:extLst>
          </p:cNvPr>
          <p:cNvSpPr>
            <a:spLocks noGrp="1"/>
          </p:cNvSpPr>
          <p:nvPr>
            <p:ph sz="quarter" idx="24"/>
          </p:nvPr>
        </p:nvSpPr>
        <p:spPr>
          <a:xfrm>
            <a:off x="4900246" y="5514975"/>
            <a:ext cx="3900854" cy="733425"/>
          </a:xfrm>
        </p:spPr>
        <p:txBody>
          <a:bodyPr/>
          <a:lstStyle>
            <a:lvl1pPr>
              <a:defRPr/>
            </a:lvl1pPr>
          </a:lstStyle>
          <a:p>
            <a:pPr lvl="0"/>
            <a:endParaRPr lang="en-US" dirty="0"/>
          </a:p>
        </p:txBody>
      </p:sp>
      <p:sp>
        <p:nvSpPr>
          <p:cNvPr id="18" name="Text Placeholder 3">
            <a:extLst>
              <a:ext uri="{FF2B5EF4-FFF2-40B4-BE49-F238E27FC236}">
                <a16:creationId xmlns:a16="http://schemas.microsoft.com/office/drawing/2014/main" id="{04FA2268-6A35-CDB6-0657-C687BEF8D79C}"/>
              </a:ext>
            </a:extLst>
          </p:cNvPr>
          <p:cNvSpPr>
            <a:spLocks noGrp="1"/>
          </p:cNvSpPr>
          <p:nvPr>
            <p:ph type="body" sz="quarter" idx="2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9" name="Text Placeholder 4">
            <a:extLst>
              <a:ext uri="{FF2B5EF4-FFF2-40B4-BE49-F238E27FC236}">
                <a16:creationId xmlns:a16="http://schemas.microsoft.com/office/drawing/2014/main" id="{9D34DFFF-E08D-BB9F-7D9B-1CDA039B9807}"/>
              </a:ext>
            </a:extLst>
          </p:cNvPr>
          <p:cNvSpPr>
            <a:spLocks noGrp="1"/>
          </p:cNvSpPr>
          <p:nvPr>
            <p:ph type="body" sz="quarter" idx="2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20" name="Slide Number Placeholder">
            <a:extLst>
              <a:ext uri="{FF2B5EF4-FFF2-40B4-BE49-F238E27FC236}">
                <a16:creationId xmlns:a16="http://schemas.microsoft.com/office/drawing/2014/main" id="{F71A69A2-5859-E8A7-F0B6-5FCA0A496BFC}"/>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4938529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01228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925710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8296"/>
            <a:ext cx="7562088" cy="676656"/>
          </a:xfrm>
          <a:prstGeom prst="rect">
            <a:avLst/>
          </a:prstGeom>
        </p:spPr>
        <p:txBody>
          <a:bodyPr anchor="ctr"/>
          <a:lstStyle>
            <a:lvl1pPr algn="l">
              <a:defRPr>
                <a:latin typeface="Arial" panose="020B0604020202020204" pitchFamily="34" charset="0"/>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380209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3222756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1752"/>
            <a:ext cx="8458200" cy="676656"/>
          </a:xfrm>
          <a:prstGeom prst="rect">
            <a:avLst/>
          </a:prstGeom>
        </p:spPr>
        <p:txBody>
          <a:bodyPr anchor="ctr">
            <a:normAutofit/>
          </a:bodyPr>
          <a:lstStyle>
            <a:lvl1pPr>
              <a:defRPr sz="2400"/>
            </a:lvl1pPr>
          </a:lstStyle>
          <a:p>
            <a:r>
              <a:rPr lang="en-US" dirty="0"/>
              <a:t>Slide Title</a:t>
            </a:r>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984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42900" y="1410562"/>
            <a:ext cx="4078224" cy="393700"/>
          </a:xfrm>
        </p:spPr>
        <p:txBody>
          <a:body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27448" y="1404938"/>
            <a:ext cx="4078224" cy="393192"/>
          </a:xfrm>
        </p:spPr>
        <p:txBody>
          <a:body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81528" y="6355080"/>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95396362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gn="ct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146865820"/>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4.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latin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40" normalizeH="0" baseline="0" noProof="0" dirty="0">
                <a:ln>
                  <a:noFill/>
                </a:ln>
                <a:solidFill>
                  <a:srgbClr val="000000"/>
                </a:solidFill>
                <a:effectLst/>
                <a:uLnTx/>
                <a:uFillTx/>
                <a:latin typeface="+mj-lt"/>
                <a:ea typeface="Calibri" panose="020F0502020204030204" pitchFamily="34" charset="0"/>
                <a:cs typeface="Arial" panose="020B0604020202020204" pitchFamily="34" charset="0"/>
              </a:rPr>
              <a:t>Because learning changes everything.</a:t>
            </a:r>
            <a:r>
              <a:rPr kumimoji="0" lang="en-US" sz="1050" b="0" i="0" u="none" strike="noStrike" kern="1200" cap="none" spc="40" normalizeH="0" baseline="60000" noProof="0" dirty="0">
                <a:ln>
                  <a:noFill/>
                </a:ln>
                <a:solidFill>
                  <a:srgbClr val="000000"/>
                </a:solidFill>
                <a:effectLst/>
                <a:uLnTx/>
                <a:uFillTx/>
                <a:latin typeface="+mj-lt"/>
                <a:ea typeface="Calibri" panose="020F0502020204030204" pitchFamily="34" charset="0"/>
                <a:cs typeface="Arial" panose="020B0604020202020204" pitchFamily="34" charset="0"/>
              </a:rPr>
              <a:t>®</a:t>
            </a:r>
            <a:endParaRPr kumimoji="0" lang="en-US" sz="1600" b="0" i="0" u="none" strike="noStrike" kern="1200" cap="none" spc="40" normalizeH="0" baseline="60000" noProof="0" dirty="0">
              <a:ln>
                <a:noFill/>
              </a:ln>
              <a:solidFill>
                <a:srgbClr val="000000"/>
              </a:solidFill>
              <a:effectLst/>
              <a:uLnTx/>
              <a:uFillTx/>
              <a:latin typeface="+mj-lt"/>
              <a:ea typeface="+mn-ea"/>
              <a:cs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62864067"/>
      </p:ext>
    </p:extLst>
  </p:cSld>
  <p:clrMap bg1="lt1" tx1="dk1" bg2="lt2" tx2="dk2" accent1="accent1" accent2="accent2" accent3="accent3" accent4="accent4" accent5="accent5" accent6="accent6" hlink="hlink" folHlink="folHlink"/>
  <p:sldLayoutIdLst>
    <p:sldLayoutId id="2147483709" r:id="rId1"/>
    <p:sldLayoutId id="2147483719"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292608"/>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59518"/>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6186"/>
            <a:ext cx="355840" cy="180170"/>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141302712"/>
      </p:ext>
    </p:extLst>
  </p:cSld>
  <p:clrMap bg1="lt1" tx1="dk1" bg2="lt2" tx2="dk2" accent1="accent1" accent2="accent2" accent3="accent3" accent4="accent4" accent5="accent5" accent6="accent6" hlink="hlink" folHlink="folHlink"/>
  <p:sldLayoutIdLst>
    <p:sldLayoutId id="2147483711" r:id="rId1"/>
    <p:sldLayoutId id="2147483726" r:id="rId2"/>
    <p:sldLayoutId id="2147483713" r:id="rId3"/>
    <p:sldLayoutId id="2147483714" r:id="rId4"/>
    <p:sldLayoutId id="2147483715" r:id="rId5"/>
    <p:sldLayoutId id="2147483716" r:id="rId6"/>
    <p:sldLayoutId id="2147483717" r:id="rId7"/>
  </p:sldLayoutIdLst>
  <p:hf hdr="0" dt="0"/>
  <p:txStyles>
    <p:titleStyle>
      <a:lvl1pPr algn="ctr" defTabSz="914400" rtl="0" eaLnBrk="1" latinLnBrk="0" hangingPunct="1">
        <a:lnSpc>
          <a:spcPct val="90000"/>
        </a:lnSpc>
        <a:spcBef>
          <a:spcPct val="0"/>
        </a:spcBef>
        <a:buNone/>
        <a:defRPr sz="32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84" userDrawn="1">
          <p15:clr>
            <a:srgbClr val="F26B43"/>
          </p15:clr>
        </p15:guide>
        <p15:guide id="10" orient="horz" pos="624">
          <p15:clr>
            <a:srgbClr val="F26B43"/>
          </p15:clr>
        </p15:guide>
        <p15:guide id="11" orient="horz" pos="4104">
          <p15:clr>
            <a:srgbClr val="F26B43"/>
          </p15:clr>
        </p15:guide>
        <p15:guide id="12" orient="horz" pos="888" userDrawn="1">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4161700014"/>
      </p:ext>
    </p:extLst>
  </p:cSld>
  <p:clrMap bg1="lt1" tx1="dk1" bg2="lt2" tx2="dk2" accent1="accent1" accent2="accent2" accent3="accent3" accent4="accent4" accent5="accent5" accent6="accent6" hlink="hlink" folHlink="folHlink"/>
  <p:sldLayoutIdLst>
    <p:sldLayoutId id="2147483721"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rgbClr val="E5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1968817746"/>
      </p:ext>
    </p:extLst>
  </p:cSld>
  <p:clrMap bg1="lt1" tx1="dk1" bg2="lt2" tx2="dk2" accent1="accent1" accent2="accent2" accent3="accent3" accent4="accent4" accent5="accent5" accent6="accent6" hlink="hlink" folHlink="folHlink"/>
  <p:sldLayoutIdLst>
    <p:sldLayoutId id="2147483723"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4" r:id="rId1"/>
    <p:sldLayoutId id="214748370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570615272"/>
      </p:ext>
    </p:extLst>
  </p:cSld>
  <p:clrMap bg1="lt1" tx1="dk1" bg2="lt2" tx2="dk2" accent1="accent1" accent2="accent2" accent3="accent3" accent4="accent4" accent5="accent5" accent6="accent6" hlink="hlink" folHlink="folHlink"/>
  <p:sldLayoutIdLst>
    <p:sldLayoutId id="2147483725"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79CE-16E6-045C-72B0-908B774B350D}"/>
              </a:ext>
            </a:extLst>
          </p:cNvPr>
          <p:cNvSpPr>
            <a:spLocks noGrp="1"/>
          </p:cNvSpPr>
          <p:nvPr>
            <p:ph type="ctrTitle"/>
          </p:nvPr>
        </p:nvSpPr>
        <p:spPr/>
        <p:txBody>
          <a:bodyPr/>
          <a:lstStyle/>
          <a:p>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Chapter 8</a:t>
            </a:r>
            <a:endParaRPr lang="en-US" sz="2800" dirty="0"/>
          </a:p>
        </p:txBody>
      </p:sp>
      <p:sp>
        <p:nvSpPr>
          <p:cNvPr id="3" name="Subtitle 2">
            <a:extLst>
              <a:ext uri="{FF2B5EF4-FFF2-40B4-BE49-F238E27FC236}">
                <a16:creationId xmlns:a16="http://schemas.microsoft.com/office/drawing/2014/main" id="{06A63EFF-5C2B-A876-E991-28B32C0B18BE}"/>
              </a:ext>
            </a:extLst>
          </p:cNvPr>
          <p:cNvSpPr>
            <a:spLocks noGrp="1"/>
          </p:cNvSpPr>
          <p:nvPr>
            <p:ph type="subTitle" idx="1"/>
          </p:nvPr>
        </p:nvSpPr>
        <p:spPr/>
        <p:txBody>
          <a:body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i="0" u="none" strike="noStrike" kern="1200" cap="none" spc="0" normalizeH="0" baseline="0" noProof="0" dirty="0">
                <a:ln>
                  <a:noFill/>
                </a:ln>
                <a:solidFill>
                  <a:srgbClr val="FFFFFF"/>
                </a:solidFill>
                <a:effectLst/>
                <a:uLnTx/>
                <a:uFillTx/>
                <a:latin typeface="Arial" panose="020B0604020202020204"/>
                <a:ea typeface="+mn-ea"/>
                <a:cs typeface="+mn-cs"/>
              </a:rPr>
              <a:t>Motivation and Emotion</a:t>
            </a:r>
          </a:p>
        </p:txBody>
      </p:sp>
      <p:sp>
        <p:nvSpPr>
          <p:cNvPr id="4" name="Footer Placeholder 3">
            <a:extLst>
              <a:ext uri="{FF2B5EF4-FFF2-40B4-BE49-F238E27FC236}">
                <a16:creationId xmlns:a16="http://schemas.microsoft.com/office/drawing/2014/main" id="{C4F6C3D5-F4BC-9D11-3B1F-7270A88EACA7}"/>
              </a:ext>
            </a:extLst>
          </p:cNvPr>
          <p:cNvSpPr>
            <a:spLocks noGrp="1"/>
          </p:cNvSpPr>
          <p:nvPr>
            <p:ph type="ftr" sz="quarter" idx="11"/>
          </p:nvPr>
        </p:nvSpPr>
        <p:spPr/>
        <p:txBody>
          <a:body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288734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MODULE 24—Explaining Motivation</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91699"/>
            <a:ext cx="8458200" cy="4971691"/>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How does motivation direct and energize behavior?</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a:t>
            </a:fld>
            <a:endParaRPr lang="en-US" dirty="0"/>
          </a:p>
        </p:txBody>
      </p:sp>
    </p:spTree>
    <p:extLst>
      <p:ext uri="{BB962C8B-B14F-4D97-AF65-F5344CB8AC3E}">
        <p14:creationId xmlns:p14="http://schemas.microsoft.com/office/powerpoint/2010/main" val="377777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rmAutofit/>
          </a:bodyPr>
          <a:lstStyle/>
          <a:p>
            <a:r>
              <a:rPr lang="en-US" sz="3600" dirty="0">
                <a:cs typeface="Arial" panose="020B0604020202020204" pitchFamily="34" charset="0"/>
              </a:rPr>
              <a:t>Explaining Motivation</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321040" cy="3904891"/>
          </a:xfrm>
        </p:spPr>
        <p:txBody>
          <a:bodyPr>
            <a:noAutofit/>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Motivation:</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 factors that direct and energize the behavior </a:t>
            </a:r>
            <a:b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b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of humans and other organisms.</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Includes behavioral, cognitive, and social aspects.</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Studied with a variety of approaches, all seeking to explain the energy that guides behavior in specific directions.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1368934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Instinct Approaches: Born to Be Motivated</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lstStyle/>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Instincts: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inborn patterns of behavior that are biologically determined rather than learned.</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Instinct approaches to motivation: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explanation of motivation that suggests people and animals are born preprogrammed with sets of behaviors essential to survival.</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99130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Drive-Reduction Approaches: Satisfying Our Needs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lstStyle/>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Drive-reduction approaches to motivation: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theories suggesting that a lack of some basic biological need produces a drive to push an organism to satisfy that need.</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Drive: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motivational tension, or arousal, that energizes behavior to fulfill a need.</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Primary drives: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related to biological needs of the body or of the species as a whole.</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Secondary drives: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related to behavior that fulfills no obvious biological need.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5</a:t>
            </a:fld>
            <a:endParaRPr lang="en-US" dirty="0"/>
          </a:p>
        </p:txBody>
      </p:sp>
    </p:spTree>
    <p:extLst>
      <p:ext uri="{BB962C8B-B14F-4D97-AF65-F5344CB8AC3E}">
        <p14:creationId xmlns:p14="http://schemas.microsoft.com/office/powerpoint/2010/main" val="1788723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Drive-Reduction Approaches: Satisfying Our Needs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Homeostasis: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body’s tendency to maintain a steady internal state.</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Underlies primary drives.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Uses feedback loops.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Operates the need for food, water, stable body temperature, and sleep.</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2187911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4EF6B-7B30-5365-11EA-EE62401C2B8E}"/>
              </a:ext>
            </a:extLst>
          </p:cNvPr>
          <p:cNvSpPr>
            <a:spLocks noGrp="1"/>
          </p:cNvSpPr>
          <p:nvPr>
            <p:ph type="title"/>
          </p:nvPr>
        </p:nvSpPr>
        <p:spPr/>
        <p:txBody>
          <a:bodyPr>
            <a:normAutofit fontScale="90000"/>
          </a:bodyPr>
          <a:lstStyle/>
          <a:p>
            <a:r>
              <a:rPr lang="en-US" sz="3600" dirty="0"/>
              <a:t>Arousal Approaches: Beyond Drive Reduction</a:t>
            </a:r>
          </a:p>
        </p:txBody>
      </p:sp>
      <p:sp>
        <p:nvSpPr>
          <p:cNvPr id="3" name="Content Placeholder 2">
            <a:extLst>
              <a:ext uri="{FF2B5EF4-FFF2-40B4-BE49-F238E27FC236}">
                <a16:creationId xmlns:a16="http://schemas.microsoft.com/office/drawing/2014/main" id="{7B3C73C2-3304-526A-A92B-294ECCD5B89B}"/>
              </a:ext>
            </a:extLst>
          </p:cNvPr>
          <p:cNvSpPr>
            <a:spLocks noGrp="1"/>
          </p:cNvSpPr>
          <p:nvPr>
            <p:ph sz="quarter" idx="11"/>
          </p:nvPr>
        </p:nvSpPr>
        <p:spPr>
          <a:xfrm>
            <a:off x="342900" y="1276709"/>
            <a:ext cx="8458200" cy="4581166"/>
          </a:xfrm>
        </p:spPr>
        <p:txBody>
          <a:bodyPr/>
          <a:lstStyle/>
          <a:p>
            <a:pPr>
              <a:spcAft>
                <a:spcPts val="2000"/>
              </a:spcAft>
            </a:pPr>
            <a:r>
              <a:rPr lang="en-US" sz="2400" b="1" dirty="0"/>
              <a:t>Arousal approaches to motivation: </a:t>
            </a:r>
            <a:r>
              <a:rPr lang="en-US" sz="2400" dirty="0"/>
              <a:t>the belief that people try to maintain a steady level of stimulation and activity.</a:t>
            </a:r>
          </a:p>
          <a:p>
            <a:pPr>
              <a:spcAft>
                <a:spcPts val="2000"/>
              </a:spcAft>
            </a:pPr>
            <a:r>
              <a:rPr lang="en-US" sz="2400" dirty="0"/>
              <a:t>These approaches suggest that if stimulation and activity levels become too high, we try to reduce them; and if stimulation and activity levels become too low, we seek out ways to increase them.</a:t>
            </a:r>
          </a:p>
          <a:p>
            <a:pPr>
              <a:spcAft>
                <a:spcPts val="1200"/>
              </a:spcAft>
            </a:pPr>
            <a:r>
              <a:rPr lang="en-US" sz="2400" dirty="0"/>
              <a:t>People vary in the optimal level of arousal they seek out; some look for especially high levels of arousal.</a:t>
            </a:r>
          </a:p>
          <a:p>
            <a:pPr marL="342900" indent="-342900">
              <a:spcAft>
                <a:spcPts val="1200"/>
              </a:spcAft>
              <a:buFont typeface="Arial" panose="020B0604020202020204" pitchFamily="34" charset="0"/>
              <a:buChar char="•"/>
            </a:pPr>
            <a:r>
              <a:rPr lang="en-US" sz="2200" dirty="0"/>
              <a:t>Daredevil sportsmen, criminals.</a:t>
            </a:r>
          </a:p>
        </p:txBody>
      </p:sp>
      <p:sp>
        <p:nvSpPr>
          <p:cNvPr id="7" name="Slide Number Placeholder 6">
            <a:extLst>
              <a:ext uri="{FF2B5EF4-FFF2-40B4-BE49-F238E27FC236}">
                <a16:creationId xmlns:a16="http://schemas.microsoft.com/office/drawing/2014/main" id="{F93895E4-E1FD-AEB7-FF85-63E902715E37}"/>
              </a:ext>
            </a:extLst>
          </p:cNvPr>
          <p:cNvSpPr>
            <a:spLocks noGrp="1"/>
          </p:cNvSpPr>
          <p:nvPr>
            <p:ph type="sldNum" sz="quarter" idx="10"/>
          </p:nvPr>
        </p:nvSpPr>
        <p:spPr/>
        <p:txBody>
          <a:bodyPr/>
          <a:lstStyle/>
          <a:p>
            <a:fld id="{68151E55-6873-49E2-B8D5-2F265E6F1973}" type="slidenum">
              <a:rPr lang="en-US" smtClean="0"/>
              <a:t>7</a:t>
            </a:fld>
            <a:endParaRPr lang="en-US" dirty="0"/>
          </a:p>
        </p:txBody>
      </p:sp>
    </p:spTree>
    <p:extLst>
      <p:ext uri="{BB962C8B-B14F-4D97-AF65-F5344CB8AC3E}">
        <p14:creationId xmlns:p14="http://schemas.microsoft.com/office/powerpoint/2010/main" val="3927341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137160" y="304331"/>
            <a:ext cx="8869680" cy="678611"/>
          </a:xfrm>
        </p:spPr>
        <p:txBody>
          <a:bodyPr>
            <a:noAutofit/>
          </a:bodyPr>
          <a:lstStyle/>
          <a:p>
            <a:r>
              <a:rPr lang="en-US" sz="3600" dirty="0">
                <a:cs typeface="Arial" panose="020B0604020202020204" pitchFamily="34" charset="0"/>
              </a:rPr>
              <a:t>Incentive Approaches: Motivation’s Pull</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5185050"/>
          </a:xfrm>
        </p:spPr>
        <p:txBody>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Incentive approaches to motivation: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theories suggesting that motivation stems from the desire to attain external rewards, known as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incentives</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t>
            </a:r>
          </a:p>
          <a:p>
            <a:pPr marL="342900" marR="0" lvl="0" indent="-34290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Fail to provide a complete explanation of motivation, as organisms sometimes seek to fulfill needs even with no apparent incentives.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Many psychologists believe drives and incentives may actually work together in motivating behavior.</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“Push”: the internal drives proposed by drive-reduction theory.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“Pull”: the external incentives of incentive theory.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3686693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137160" y="304331"/>
            <a:ext cx="8869680" cy="678611"/>
          </a:xfrm>
        </p:spPr>
        <p:txBody>
          <a:bodyPr>
            <a:noAutofit/>
          </a:bodyPr>
          <a:lstStyle/>
          <a:p>
            <a:r>
              <a:rPr lang="en-US" sz="3600" dirty="0">
                <a:cs typeface="Arial" panose="020B0604020202020204" pitchFamily="34" charset="0"/>
              </a:rPr>
              <a:t>Cognitive Approaches: The Thoughts Behind Motivation</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5185050"/>
          </a:xfrm>
        </p:spPr>
        <p:txBody>
          <a:bodyPr/>
          <a:lstStyle/>
          <a:p>
            <a:pPr marR="0" lvl="0" algn="l" defTabSz="914400" rtl="0" eaLnBrk="1" fontAlgn="auto" latinLnBrk="0" hangingPunct="1">
              <a:lnSpc>
                <a:spcPct val="90000"/>
              </a:lnSpc>
              <a:spcBef>
                <a:spcPts val="1000"/>
              </a:spcBef>
              <a:spcAft>
                <a:spcPts val="0"/>
              </a:spcAft>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Cognitive approaches to motivation: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theories suggesting that motivation is a result of people’s thoughts, beliefs, expectations, and goals.</a:t>
            </a:r>
          </a:p>
          <a:p>
            <a:pPr marR="0" lvl="0" algn="l" defTabSz="914400" rtl="0" eaLnBrk="1" fontAlgn="auto" latinLnBrk="0" hangingPunct="1">
              <a:lnSpc>
                <a:spcPct val="9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Cognitive theories draw a key distinction between intrinsic and extrinsic motivation.</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Intrinsic motivation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causes individuals to participate in an activity for their own enjoyment rather than for any actual or concrete reward.</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Extrinsic motivation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causes individuals to do something for money, a grade, or some other actual, concrete reward.</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Hindrance stressors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are seen as outside their control and thus, as a barrier to good performance. </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Challenge stressors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are seen as something to overcome. </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3594069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137160" y="304331"/>
            <a:ext cx="8869680" cy="678611"/>
          </a:xfrm>
        </p:spPr>
        <p:txBody>
          <a:bodyPr>
            <a:noAutofit/>
          </a:bodyPr>
          <a:lstStyle/>
          <a:p>
            <a:r>
              <a:rPr lang="en-US" sz="3600" dirty="0">
                <a:cs typeface="Arial" panose="020B0604020202020204" pitchFamily="34" charset="0"/>
              </a:rPr>
              <a:t>Maslow’s Hierarchy: Ordering Motivational Needs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3843930"/>
          </a:xfrm>
        </p:spPr>
        <p:txBody>
          <a:bodyPr/>
          <a:lstStyle/>
          <a:p>
            <a:pPr marR="0" lvl="0" algn="l" defTabSz="914400" rtl="0" eaLnBrk="1" fontAlgn="auto" latinLnBrk="0" hangingPunct="1">
              <a:lnSpc>
                <a:spcPct val="9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Psychologist Abraham Maslow proposed a model of motivation that places motivational needs in a hierarchy.</a:t>
            </a:r>
          </a:p>
          <a:p>
            <a:pPr marR="0" lvl="0" algn="l" defTabSz="914400" rtl="0" eaLnBrk="1" fontAlgn="auto" latinLnBrk="0" hangingPunct="1">
              <a:lnSpc>
                <a:spcPct val="9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Before meeting sophisticated, higher order needs, certain primary needs must be satisfied.</a:t>
            </a:r>
          </a:p>
          <a:p>
            <a:pPr marR="0" lvl="0" algn="l" defTabSz="914400" rtl="0" eaLnBrk="1" fontAlgn="auto" latinLnBrk="0" hangingPunct="1">
              <a:lnSpc>
                <a:spcPct val="90000"/>
              </a:lnSpc>
              <a:spcBef>
                <a:spcPts val="1000"/>
              </a:spcBef>
              <a:spcAft>
                <a:spcPts val="0"/>
              </a:spcAft>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Self-actualization: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state of self-fulfillment in which people realize their highest potential in their own way.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10</a:t>
            </a:fld>
            <a:endParaRPr lang="en-US" dirty="0"/>
          </a:p>
        </p:txBody>
      </p:sp>
    </p:spTree>
    <p:extLst>
      <p:ext uri="{BB962C8B-B14F-4D97-AF65-F5344CB8AC3E}">
        <p14:creationId xmlns:p14="http://schemas.microsoft.com/office/powerpoint/2010/main" val="2149080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MODULE 24 FIGURE 2</a:t>
            </a:r>
          </a:p>
        </p:txBody>
      </p:sp>
      <p:pic>
        <p:nvPicPr>
          <p:cNvPr id="9" name="Picture 8" descr="A five-level pyramid chart showing Maslow’s hierarchy of needs from basic biological needs to higher level needs.">
            <a:extLst>
              <a:ext uri="{FF2B5EF4-FFF2-40B4-BE49-F238E27FC236}">
                <a16:creationId xmlns:a16="http://schemas.microsoft.com/office/drawing/2014/main" id="{6B125AFD-F296-D826-5C14-1C48A354C6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462" y="1312991"/>
            <a:ext cx="4219445" cy="4054474"/>
          </a:xfrm>
          <a:prstGeom prst="rect">
            <a:avLst/>
          </a:prstGeom>
        </p:spPr>
      </p:pic>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5645090"/>
            <a:ext cx="8458200" cy="490534"/>
          </a:xfrm>
        </p:spPr>
        <p:txBody>
          <a:bodyPr>
            <a:normAutofit lnSpcReduction="10000"/>
          </a:bodyPr>
          <a:lstStyle/>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400" i="0" u="none" strike="noStrike" kern="1200" cap="none" spc="0" normalizeH="0" baseline="0" noProof="0" dirty="0">
                <a:ln>
                  <a:noFill/>
                </a:ln>
                <a:solidFill>
                  <a:srgbClr val="000000"/>
                </a:solidFill>
                <a:effectLst/>
                <a:uLnTx/>
                <a:uFillTx/>
                <a:latin typeface="Arial" panose="020B0604020202020204"/>
                <a:ea typeface="+mn-ea"/>
                <a:cs typeface="+mn-cs"/>
              </a:rPr>
              <a:t>Maslow’s hierarchy shows how our motivation progresses up the pyramid from the broadest, most fundamental biological needs to higher order ones.</a:t>
            </a:r>
          </a:p>
        </p:txBody>
      </p:sp>
      <p:sp>
        <p:nvSpPr>
          <p:cNvPr id="4" name="Text Placeholder 3">
            <a:extLst>
              <a:ext uri="{FF2B5EF4-FFF2-40B4-BE49-F238E27FC236}">
                <a16:creationId xmlns:a16="http://schemas.microsoft.com/office/drawing/2014/main" id="{F3CDA544-489C-2C57-4975-183F83E3F043}"/>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r>
              <a:rPr lang="en-US" dirty="0">
                <a:hlinkClick r:id="" action="ppaction://noaction"/>
              </a:rPr>
              <a:t>Access the text alternative for slide images.</a:t>
            </a:r>
            <a:endParaRPr lang="en-US" dirty="0"/>
          </a:p>
        </p:txBody>
      </p:sp>
      <p:sp>
        <p:nvSpPr>
          <p:cNvPr id="5" name="Text Placeholder 4">
            <a:extLst>
              <a:ext uri="{FF2B5EF4-FFF2-40B4-BE49-F238E27FC236}">
                <a16:creationId xmlns:a16="http://schemas.microsoft.com/office/drawing/2014/main" id="{E8D57EB0-EC00-0DDB-C4B9-E58299063222}"/>
              </a:ext>
            </a:extLst>
          </p:cNvPr>
          <p:cNvSpPr>
            <a:spLocks noGrp="1"/>
          </p:cNvSpPr>
          <p:nvPr>
            <p:ph type="body" sz="quarter" idx="16"/>
          </p:nvPr>
        </p:nvSpPr>
        <p:spPr/>
        <p:txBody>
          <a:bodyPr/>
          <a:lstStyle/>
          <a:p>
            <a:r>
              <a:rPr lang="en-US" sz="700" noProof="0" dirty="0"/>
              <a:t>Source: Adapted from Maslow, 1970.</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11</a:t>
            </a:fld>
            <a:endParaRPr lang="en-US" dirty="0"/>
          </a:p>
        </p:txBody>
      </p:sp>
    </p:spTree>
    <p:extLst>
      <p:ext uri="{BB962C8B-B14F-4D97-AF65-F5344CB8AC3E}">
        <p14:creationId xmlns:p14="http://schemas.microsoft.com/office/powerpoint/2010/main" val="3152667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MODULE 25—Human Needs and Motivation: Eat, Drink, and Be Daring</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2784639"/>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What biological and social factors underlie hunger?</a:t>
            </a:r>
          </a:p>
          <a:p>
            <a:pPr lvl="0">
              <a:spcBef>
                <a:spcPts val="1000"/>
              </a:spcBef>
              <a:spcAft>
                <a:spcPts val="0"/>
              </a:spcAf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How are needs relating to achievement and </a:t>
            </a:r>
            <a:r>
              <a:rPr lang="en-US" altLang="en-US" sz="2400" dirty="0">
                <a:solidFill>
                  <a:srgbClr val="000000"/>
                </a:solidFill>
                <a:latin typeface="Arial" panose="020B0604020202020204"/>
              </a:rPr>
              <a:t>affiliation</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exhibited?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2111998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678611"/>
          </a:xfrm>
        </p:spPr>
        <p:txBody>
          <a:bodyPr>
            <a:noAutofit/>
          </a:bodyPr>
          <a:lstStyle/>
          <a:p>
            <a:r>
              <a:rPr lang="en-US" sz="3600" dirty="0">
                <a:cs typeface="Arial" panose="020B0604020202020204" pitchFamily="34" charset="0"/>
              </a:rPr>
              <a:t>Biological Factors in the Regulation of Hunger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4936201"/>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Complex biological mechanisms tell organisms whether they require food or should stop eating.</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One important factor is changes in the chemical composition of the blood.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Changes in levels of </a:t>
            </a: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glucose</a:t>
            </a: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 a kind of sugar, regulate feelings of hunger.</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The hormone </a:t>
            </a: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insulin</a:t>
            </a: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 leads the body to store excess sugar in the blood.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The hormone </a:t>
            </a: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ghrelin</a:t>
            </a: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 communicates feelings of hunger to the brain.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3581450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678611"/>
          </a:xfrm>
        </p:spPr>
        <p:txBody>
          <a:bodyPr>
            <a:noAutofit/>
          </a:bodyPr>
          <a:lstStyle/>
          <a:p>
            <a:r>
              <a:rPr lang="en-US" sz="3600" dirty="0">
                <a:cs typeface="Arial" panose="020B0604020202020204" pitchFamily="34" charset="0"/>
              </a:rPr>
              <a:t>Biological Factors in the Regulation of Hunger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4936201"/>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brain’s hypothalamus monitors glucose levels.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Increasing evidence suggests the hypothalamus carries the primary responsibility for monitoring food intake.</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exact way the hypothalamus operates is still unclear.</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One hypothesis suggests that injury to the hypothalamus may affect the </a:t>
            </a: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weight set point:</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the particular level of weight that the body strives to maintain.</a:t>
            </a:r>
          </a:p>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Metabolism: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rate at which food is converted to energy and expended by the body.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It was previously thought that this remained relatively constant throughout life, but new research has found four distinct stages.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14</a:t>
            </a:fld>
            <a:endParaRPr lang="en-US" dirty="0"/>
          </a:p>
        </p:txBody>
      </p:sp>
    </p:spTree>
    <p:extLst>
      <p:ext uri="{BB962C8B-B14F-4D97-AF65-F5344CB8AC3E}">
        <p14:creationId xmlns:p14="http://schemas.microsoft.com/office/powerpoint/2010/main" val="2452111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Social Factors in Eating</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4748310"/>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Internal biological factors do not fully explain our eating behaviors.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External social factors are involved: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Societal rules.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What we have learned about appropriate eating behavior.</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Cultural influences.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Systemic racism.</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Individual habits also play a role, along with what we may have learned through classical and operant conditioning about food and its association with our comfort.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15</a:t>
            </a:fld>
            <a:endParaRPr lang="en-US" dirty="0"/>
          </a:p>
        </p:txBody>
      </p:sp>
    </p:spTree>
    <p:extLst>
      <p:ext uri="{BB962C8B-B14F-4D97-AF65-F5344CB8AC3E}">
        <p14:creationId xmlns:p14="http://schemas.microsoft.com/office/powerpoint/2010/main" val="3896995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Eating Disorders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4973778"/>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Anorexia nervosa:</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a severe eating disorder in which </a:t>
            </a:r>
            <a:b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people may refuse to eat while denying that their behavior and appearance—which can become skeleton-like—are unusual.</a:t>
            </a:r>
          </a:p>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Bulimia:</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a disorder in which a person binges on large quantities of food, followed by efforts to purge the food through vomiting or other means.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2931415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The Need for Achievement: Striving for Success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4460211"/>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Need for achievement: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a person’s desire to strive for and achieve challenging accomplishments.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People with a high need for achievement are selective in picking their challenges: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Tend to avoid situations in which success will come too easily or where success is highly unlikely.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Generally choose tasks that are of intermittent difficulty.</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People with low achievement motivation tend to be motivated primarily by a desire to avoid failure.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509503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Growth Mindset and Achievement</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283512" cy="5149142"/>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Growth mindset: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belief that individual characteristics, such as intelligence, talent, and motivation, can be developed through hard work.</a:t>
            </a:r>
          </a:p>
          <a:p>
            <a:pPr marL="342900" marR="0" lvl="0" indent="-34290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Grit</a:t>
            </a: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 is the perseverance and passion for a long-term goal.</a:t>
            </a:r>
          </a:p>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Fixed mindset: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erroneous belief that individual characteristics, such as intelligence, talent, and motivation, are set at birth and vary little throughout the life span.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Individuals with a fixed mindset do not work as hard as others which can lead to failure and self-defeat.</a:t>
            </a:r>
          </a:p>
          <a:p>
            <a:pPr marR="0" lvl="0" algn="l" defTabSz="914400" rtl="0" eaLnBrk="1" fontAlgn="auto" latinLnBrk="0" hangingPunct="1">
              <a:lnSpc>
                <a:spcPct val="100000"/>
              </a:lnSpc>
              <a:spcBef>
                <a:spcPts val="2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It is possible to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develop</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a growth mindset and avoid a fixed mindset.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885189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The Need for Affiliation: Striving for Friendship</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3741421"/>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Most people have a </a:t>
            </a: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need for affiliation: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an interest in establishing and maintaining relationships with other people.</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People with higher affiliation needs tend to be with their friends more, and alone less.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However, gender is a greater determinant of how much time is actually spent with friends.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Regardless of their affiliative orientation, female students spend significantly more time with their friends than male students do.</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3115879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MODULE 26—Understanding Emotional Experiences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1"/>
            <a:ext cx="8412480" cy="2739338"/>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What are emotions, and how do we experience them? </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What are the functions of emotions?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What are the explanations for emotions? </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How does nonverbal behavior relate to the expression of emotions?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334121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Emotions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3941839"/>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Emotions: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feelings that generally have both physiological and cognitive elements and that influence behavior.</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Some psychologists argue there are two systems at work, one governing emotional responses to a given situation and the other governing the cognitive reactions to them.</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Some suggest we first experience an emotional response, and later try to make sense of it.</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Others suggest we develop cognitions about a situation, then react emotionally.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21</a:t>
            </a:fld>
            <a:endParaRPr lang="en-US" dirty="0"/>
          </a:p>
        </p:txBody>
      </p:sp>
    </p:spTree>
    <p:extLst>
      <p:ext uri="{BB962C8B-B14F-4D97-AF65-F5344CB8AC3E}">
        <p14:creationId xmlns:p14="http://schemas.microsoft.com/office/powerpoint/2010/main" val="2532459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The Functions of Emotions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3595915"/>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Emotions allow us to experience the depths of despair, depression, and remorse, but also happiness, joy, and love.</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Beyond making life interesting, emotions perform several important functions in our daily lives: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Preparing us for action.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Shaping our future behavior.</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Helping us interact more effectively with others.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22</a:t>
            </a:fld>
            <a:endParaRPr lang="en-US" dirty="0"/>
          </a:p>
        </p:txBody>
      </p:sp>
    </p:spTree>
    <p:extLst>
      <p:ext uri="{BB962C8B-B14F-4D97-AF65-F5344CB8AC3E}">
        <p14:creationId xmlns:p14="http://schemas.microsoft.com/office/powerpoint/2010/main" val="3645996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Determining the Range of Emotions: Labeling Our Feelings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3595915"/>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Most researchers suggest that a list of basic emotions would include happiness, anger, fear, sadness, and disgust.</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Other lists are broader, including surprise, contempt, guilt, and joy.</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Substantial differences exist in descriptions of emotions among various cultures, however.</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23</a:t>
            </a:fld>
            <a:endParaRPr lang="en-US" dirty="0"/>
          </a:p>
        </p:txBody>
      </p:sp>
    </p:spTree>
    <p:extLst>
      <p:ext uri="{BB962C8B-B14F-4D97-AF65-F5344CB8AC3E}">
        <p14:creationId xmlns:p14="http://schemas.microsoft.com/office/powerpoint/2010/main" val="123346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26 FIGURE 1</a:t>
            </a:r>
          </a:p>
        </p:txBody>
      </p:sp>
      <p:pic>
        <p:nvPicPr>
          <p:cNvPr id="7" name="Picture 3" descr="A three-level tree diagram shows categorization of different aspects of emotions.">
            <a:extLst>
              <a:ext uri="{FF2B5EF4-FFF2-40B4-BE49-F238E27FC236}">
                <a16:creationId xmlns:a16="http://schemas.microsoft.com/office/drawing/2014/main" id="{81C05F8D-AB00-58F2-6598-22A8C2FA68D4}"/>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96200" y="1483256"/>
            <a:ext cx="8077414" cy="3328194"/>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094084"/>
            <a:ext cx="8283512" cy="579217"/>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One approach to organizing emotions is to use a hierarchy, which divides emotions into </a:t>
            </a:r>
            <a:b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increasingly narrow subcategories.</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a:xfrm>
            <a:off x="3374136" y="6354318"/>
            <a:ext cx="2404872" cy="192024"/>
          </a:xfrm>
        </p:spPr>
        <p:txBody>
          <a:bodyPr/>
          <a:lstStyle/>
          <a:p>
            <a:r>
              <a:rPr lang="en-US" dirty="0">
                <a:hlinkClick r:id="" action="ppaction://noaction"/>
              </a:rPr>
              <a:t>Access the text alternative for slide images.</a:t>
            </a:r>
            <a:endParaRPr lang="en-US" dirty="0"/>
          </a:p>
        </p:txBody>
      </p:sp>
      <p:sp>
        <p:nvSpPr>
          <p:cNvPr id="8" name="Text Placeholder 4">
            <a:extLst>
              <a:ext uri="{FF2B5EF4-FFF2-40B4-BE49-F238E27FC236}">
                <a16:creationId xmlns:a16="http://schemas.microsoft.com/office/drawing/2014/main" id="{ED0A6CF1-8348-3E76-BF16-A1860E1733B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Source: Adapted from Fischer et al., 1990.</a:t>
            </a:r>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24</a:t>
            </a:fld>
            <a:endParaRPr lang="en-US" dirty="0"/>
          </a:p>
        </p:txBody>
      </p:sp>
    </p:spTree>
    <p:extLst>
      <p:ext uri="{BB962C8B-B14F-4D97-AF65-F5344CB8AC3E}">
        <p14:creationId xmlns:p14="http://schemas.microsoft.com/office/powerpoint/2010/main" val="813662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The James-Lange Theory: Do Gut Reactions Equal Emotions?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4272320"/>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James-Lange Theory of emotion: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emotional experience is a reaction to bodily events occurring as a result of an external situation.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“I feel sad because I am crying.”</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theory has some shortcomings: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Visceral changes would have to occur relatively quickly.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Physiological arousal does not invariably produce an emotional experience.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25</a:t>
            </a:fld>
            <a:endParaRPr lang="en-US" dirty="0"/>
          </a:p>
        </p:txBody>
      </p:sp>
    </p:spTree>
    <p:extLst>
      <p:ext uri="{BB962C8B-B14F-4D97-AF65-F5344CB8AC3E}">
        <p14:creationId xmlns:p14="http://schemas.microsoft.com/office/powerpoint/2010/main" val="327854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91440" y="304331"/>
            <a:ext cx="8961120" cy="678611"/>
          </a:xfrm>
        </p:spPr>
        <p:txBody>
          <a:bodyPr>
            <a:noAutofit/>
          </a:bodyPr>
          <a:lstStyle/>
          <a:p>
            <a:r>
              <a:rPr lang="en-US" sz="3600" dirty="0">
                <a:cs typeface="Arial" panose="020B0604020202020204" pitchFamily="34" charset="0"/>
              </a:rPr>
              <a:t>The Cannon-Bard Theory: Physiological Reactions as the Result of Emotions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4272320"/>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The Cannon-Bard theory of emotion: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both physiological arousal and emotional experience are produced simultaneously by the same nerve stimulus.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After we perceive an emotion-producing stimulus, the thalamus is the initial site of the emotional response.</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The thalamus sends responses to the autonomic nervous system and the cortex.</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26</a:t>
            </a:fld>
            <a:endParaRPr lang="en-US" dirty="0"/>
          </a:p>
        </p:txBody>
      </p:sp>
    </p:spTree>
    <p:extLst>
      <p:ext uri="{BB962C8B-B14F-4D97-AF65-F5344CB8AC3E}">
        <p14:creationId xmlns:p14="http://schemas.microsoft.com/office/powerpoint/2010/main" val="1729169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91440" y="304331"/>
            <a:ext cx="8961120" cy="678611"/>
          </a:xfrm>
        </p:spPr>
        <p:txBody>
          <a:bodyPr>
            <a:noAutofit/>
          </a:bodyPr>
          <a:lstStyle/>
          <a:p>
            <a:r>
              <a:rPr lang="en-US" sz="3600" dirty="0">
                <a:cs typeface="Arial" panose="020B0604020202020204" pitchFamily="34" charset="0"/>
              </a:rPr>
              <a:t>The Schachter-Singer Theory: Emotions as Labels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4272320"/>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The Schachter-Singer theory of emotion: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emotions are determined jointly by a nonspecific kind of physiological arousal and its interpretation, based on environmental cues.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Supports a cognitive view of emotion.</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Although later research has found that arousal is more specific than Schachter and Singer believed, research supports the idea that we may look to our surrounding to determine the source of physiological arousal.</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27</a:t>
            </a:fld>
            <a:endParaRPr lang="en-US" dirty="0"/>
          </a:p>
        </p:txBody>
      </p:sp>
    </p:spTree>
    <p:extLst>
      <p:ext uri="{BB962C8B-B14F-4D97-AF65-F5344CB8AC3E}">
        <p14:creationId xmlns:p14="http://schemas.microsoft.com/office/powerpoint/2010/main" val="160911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26 FIGURE 2</a:t>
            </a:r>
          </a:p>
        </p:txBody>
      </p:sp>
      <p:pic>
        <p:nvPicPr>
          <p:cNvPr id="9" name="Picture 8" descr="A chart illustrates three models of emotions.">
            <a:extLst>
              <a:ext uri="{FF2B5EF4-FFF2-40B4-BE49-F238E27FC236}">
                <a16:creationId xmlns:a16="http://schemas.microsoft.com/office/drawing/2014/main" id="{C237B72D-0267-9C95-49D9-C75D22A8F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477" y="1565925"/>
            <a:ext cx="8031046" cy="3925610"/>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712330"/>
            <a:ext cx="8283512" cy="486587"/>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A comparison of three theories of emotion.</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7" name="Text Placeholder 4">
            <a:extLst>
              <a:ext uri="{FF2B5EF4-FFF2-40B4-BE49-F238E27FC236}">
                <a16:creationId xmlns:a16="http://schemas.microsoft.com/office/drawing/2014/main" id="{D201DDD1-A9E4-95FB-CAF4-1C95ECBCDEE0}"/>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(Photo): </a:t>
            </a:r>
            <a:r>
              <a:rPr lang="en-US" dirty="0" err="1"/>
              <a:t>Stockbyte</a:t>
            </a:r>
            <a:r>
              <a:rPr lang="en-US" dirty="0"/>
              <a:t>/Getty Images</a:t>
            </a:r>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28</a:t>
            </a:fld>
            <a:endParaRPr lang="en-US" dirty="0"/>
          </a:p>
        </p:txBody>
      </p:sp>
    </p:spTree>
    <p:extLst>
      <p:ext uri="{BB962C8B-B14F-4D97-AF65-F5344CB8AC3E}">
        <p14:creationId xmlns:p14="http://schemas.microsoft.com/office/powerpoint/2010/main" val="2072409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91440" y="304331"/>
            <a:ext cx="8961120" cy="678611"/>
          </a:xfrm>
        </p:spPr>
        <p:txBody>
          <a:bodyPr>
            <a:noAutofit/>
          </a:bodyPr>
          <a:lstStyle/>
          <a:p>
            <a:r>
              <a:rPr lang="en-US" sz="3600" dirty="0">
                <a:cs typeface="Arial" panose="020B0604020202020204" pitchFamily="34" charset="0"/>
              </a:rPr>
              <a:t>Contemporary Perspectives on the Neuroscience of Emotions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4272320"/>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Different emotions produce activation of different portions of the brain.</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amygdala plays an important role in the experience of emotions.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Provides a link between the perception of an emotion-producing stimulus and the recall of that stimulus later.</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Neural pathways connect the amygdala, visual cortex, and hippocampus.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Indicates that emotion-related stimuli can be processed and responded to almost instantaneously.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29</a:t>
            </a:fld>
            <a:endParaRPr lang="en-US" dirty="0"/>
          </a:p>
        </p:txBody>
      </p:sp>
    </p:spTree>
    <p:extLst>
      <p:ext uri="{BB962C8B-B14F-4D97-AF65-F5344CB8AC3E}">
        <p14:creationId xmlns:p14="http://schemas.microsoft.com/office/powerpoint/2010/main" val="404613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91440" y="304331"/>
            <a:ext cx="8961120" cy="678611"/>
          </a:xfrm>
        </p:spPr>
        <p:txBody>
          <a:bodyPr>
            <a:noAutofit/>
          </a:bodyPr>
          <a:lstStyle/>
          <a:p>
            <a:r>
              <a:rPr lang="en-US" sz="3600" dirty="0">
                <a:cs typeface="Arial" panose="020B0604020202020204" pitchFamily="34" charset="0"/>
              </a:rPr>
              <a:t>Making Sense of the Multiple Perspectives on Emotion</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03920" cy="2152290"/>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Emotions are complex phenomena, encompassing biological and cognitive aspects.</a:t>
            </a:r>
          </a:p>
          <a:p>
            <a:pPr marR="0" lvl="0" algn="l" defTabSz="914400" rtl="0" eaLnBrk="1" fontAlgn="auto" latinLnBrk="0" hangingPunct="1">
              <a:lnSpc>
                <a:spcPct val="100000"/>
              </a:lnSpc>
              <a:spcBef>
                <a:spcPts val="1000"/>
              </a:spcBef>
              <a:spcAft>
                <a:spcPts val="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No single theory has been able to fully explain all the facets of the emotional experience.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30</a:t>
            </a:fld>
            <a:endParaRPr lang="en-US" dirty="0"/>
          </a:p>
        </p:txBody>
      </p:sp>
    </p:spTree>
    <p:extLst>
      <p:ext uri="{BB962C8B-B14F-4D97-AF65-F5344CB8AC3E}">
        <p14:creationId xmlns:p14="http://schemas.microsoft.com/office/powerpoint/2010/main" val="461260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91440" y="304331"/>
            <a:ext cx="8961120" cy="678611"/>
          </a:xfrm>
        </p:spPr>
        <p:txBody>
          <a:bodyPr>
            <a:noAutofit/>
          </a:bodyPr>
          <a:lstStyle/>
          <a:p>
            <a:r>
              <a:rPr lang="en-US" sz="3600" dirty="0">
                <a:cs typeface="Arial" panose="020B0604020202020204" pitchFamily="34" charset="0"/>
              </a:rPr>
              <a:t>Facial Affect and Facial Feedback</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412480" cy="3600090"/>
          </a:xfrm>
        </p:spPr>
        <p:txBody>
          <a:bodyPr>
            <a:normAutofit/>
          </a:bodyPr>
          <a:lstStyle/>
          <a:p>
            <a:pPr marR="0" lvl="0" algn="l" defTabSz="914400" rtl="0" eaLnBrk="1" fontAlgn="auto" latinLnBrk="0" hangingPunct="1">
              <a:lnSpc>
                <a:spcPct val="100000"/>
              </a:lnSpc>
              <a:spcBef>
                <a:spcPts val="1000"/>
              </a:spcBef>
              <a:spcAft>
                <a:spcPts val="1000"/>
              </a:spcAft>
              <a:buClrTx/>
              <a:buSzTx/>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People across cultures express emotions similarly.</a:t>
            </a:r>
          </a:p>
          <a:p>
            <a:pPr marR="0" lvl="0" algn="l" defTabSz="914400" rtl="0" eaLnBrk="1" fontAlgn="auto" latinLnBrk="0" hangingPunct="1">
              <a:lnSpc>
                <a:spcPct val="100000"/>
              </a:lnSpc>
              <a:spcBef>
                <a:spcPts val="1000"/>
              </a:spcBef>
              <a:spcAft>
                <a:spcPts val="100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Facial-affect program: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theory that a set of nerve impulses produce a facial display reflecting an emotion that is universal across cultures.</a:t>
            </a:r>
          </a:p>
          <a:p>
            <a:pPr marR="0" lvl="0" algn="l" defTabSz="914400" rtl="0" eaLnBrk="1" fontAlgn="auto" latinLnBrk="0" hangingPunct="1">
              <a:lnSpc>
                <a:spcPct val="100000"/>
              </a:lnSpc>
              <a:spcBef>
                <a:spcPts val="1000"/>
              </a:spcBef>
              <a:spcAft>
                <a:spcPts val="1000"/>
              </a:spcAft>
              <a:buClrTx/>
              <a:buSzTx/>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Facial-feedback hypothesis: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hypothesis that facial expressions not only reflect emotional experience but also help determine how people experience and label emotions.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31</a:t>
            </a:fld>
            <a:endParaRPr lang="en-US" dirty="0"/>
          </a:p>
        </p:txBody>
      </p:sp>
    </p:spTree>
    <p:extLst>
      <p:ext uri="{BB962C8B-B14F-4D97-AF65-F5344CB8AC3E}">
        <p14:creationId xmlns:p14="http://schemas.microsoft.com/office/powerpoint/2010/main" val="2608618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26 FIGURE 4</a:t>
            </a:r>
          </a:p>
        </p:txBody>
      </p:sp>
      <p:pic>
        <p:nvPicPr>
          <p:cNvPr id="8" name="Picture 7" descr="A portrait of a happy person. The person smiles with her mouth wide open and her eyes crinkled at the corners.">
            <a:extLst>
              <a:ext uri="{FF2B5EF4-FFF2-40B4-BE49-F238E27FC236}">
                <a16:creationId xmlns:a16="http://schemas.microsoft.com/office/drawing/2014/main" id="{DCC5F93B-380E-560A-5D67-A277A4EFBD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0617" y="1772087"/>
            <a:ext cx="1828800" cy="1219790"/>
          </a:xfrm>
          <a:prstGeom prst="rect">
            <a:avLst/>
          </a:prstGeom>
        </p:spPr>
      </p:pic>
      <p:pic>
        <p:nvPicPr>
          <p:cNvPr id="12" name="Picture 11" descr="A portrait of a person in disgust. The person has his head tilted backwards, eyebrows pulled down, nose wrinkled, upper lip pulled up, and lips loose.">
            <a:extLst>
              <a:ext uri="{FF2B5EF4-FFF2-40B4-BE49-F238E27FC236}">
                <a16:creationId xmlns:a16="http://schemas.microsoft.com/office/drawing/2014/main" id="{6F043349-CF2F-4EBB-9C84-65E196358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0617" y="3012753"/>
            <a:ext cx="1828800" cy="1219790"/>
          </a:xfrm>
          <a:prstGeom prst="rect">
            <a:avLst/>
          </a:prstGeom>
        </p:spPr>
      </p:pic>
      <p:pic>
        <p:nvPicPr>
          <p:cNvPr id="16" name="Picture 15" descr="A portrait of a surprised person. The person has her eyebrows raised, jaw dropped down with a smile, and her hands on her lower cheeks.">
            <a:extLst>
              <a:ext uri="{FF2B5EF4-FFF2-40B4-BE49-F238E27FC236}">
                <a16:creationId xmlns:a16="http://schemas.microsoft.com/office/drawing/2014/main" id="{E6834257-E6EE-3552-C0EA-0950B57AB0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0617" y="4301686"/>
            <a:ext cx="1828800" cy="1219790"/>
          </a:xfrm>
          <a:prstGeom prst="rect">
            <a:avLst/>
          </a:prstGeom>
        </p:spPr>
      </p:pic>
      <p:pic>
        <p:nvPicPr>
          <p:cNvPr id="10" name="Picture 9" descr="A portrait of a sad person. The person has his head tilted down, eyes closed, and the corners of his mouth drooping.">
            <a:extLst>
              <a:ext uri="{FF2B5EF4-FFF2-40B4-BE49-F238E27FC236}">
                <a16:creationId xmlns:a16="http://schemas.microsoft.com/office/drawing/2014/main" id="{952430AF-9FDC-15C3-E1D1-8E4F7028FB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0461" y="1772087"/>
            <a:ext cx="1828800" cy="1219790"/>
          </a:xfrm>
          <a:prstGeom prst="rect">
            <a:avLst/>
          </a:prstGeom>
        </p:spPr>
      </p:pic>
      <p:pic>
        <p:nvPicPr>
          <p:cNvPr id="14" name="Picture 13" descr="A portrait of an angry person. The person is staring straight with furrowed brows, tense jaws and lips, and flared nostrils.">
            <a:extLst>
              <a:ext uri="{FF2B5EF4-FFF2-40B4-BE49-F238E27FC236}">
                <a16:creationId xmlns:a16="http://schemas.microsoft.com/office/drawing/2014/main" id="{ABB7DA85-5322-81E3-71F2-6952D45675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0461" y="3012753"/>
            <a:ext cx="1828800" cy="1219790"/>
          </a:xfrm>
          <a:prstGeom prst="rect">
            <a:avLst/>
          </a:prstGeom>
        </p:spPr>
      </p:pic>
      <p:pic>
        <p:nvPicPr>
          <p:cNvPr id="18" name="Picture 17" descr="A portrait of a person in fear. The person has her eyebrows raised and pulled together, tensed lower eyelids, and mouth open a bit.">
            <a:extLst>
              <a:ext uri="{FF2B5EF4-FFF2-40B4-BE49-F238E27FC236}">
                <a16:creationId xmlns:a16="http://schemas.microsoft.com/office/drawing/2014/main" id="{7C42C0EE-7ADD-70A9-CEE6-BEB0FD0836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50461" y="4292756"/>
            <a:ext cx="1828800" cy="1237650"/>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727119"/>
            <a:ext cx="8412480" cy="678612"/>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These photos demonstrate six of the primary emotions: happiness, sadness, disgust, anger, surprise, and fear.</a:t>
            </a:r>
          </a:p>
        </p:txBody>
      </p:sp>
      <p:sp>
        <p:nvSpPr>
          <p:cNvPr id="7" name="Text Placeholder 4">
            <a:extLst>
              <a:ext uri="{FF2B5EF4-FFF2-40B4-BE49-F238E27FC236}">
                <a16:creationId xmlns:a16="http://schemas.microsoft.com/office/drawing/2014/main" id="{98EA1516-144C-A7C4-11E4-2C0BB33708AE}"/>
              </a:ext>
            </a:extLst>
          </p:cNvPr>
          <p:cNvSpPr>
            <a:spLocks noGrp="1"/>
          </p:cNvSpPr>
          <p:nvPr>
            <p:ph type="body" sz="quarter" idx="16"/>
          </p:nvPr>
        </p:nvSpPr>
        <p:spPr>
          <a:xfrm>
            <a:off x="1749616" y="6158657"/>
            <a:ext cx="6876796" cy="382302"/>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(top left): </a:t>
            </a:r>
            <a:r>
              <a:rPr lang="en-US" dirty="0" err="1"/>
              <a:t>fizkes</a:t>
            </a:r>
            <a:r>
              <a:rPr lang="en-US" dirty="0"/>
              <a:t>/Shutterstock; (top </a:t>
            </a:r>
            <a:r>
              <a:rPr lang="en-US" dirty="0" err="1"/>
              <a:t>rightt</a:t>
            </a:r>
            <a:r>
              <a:rPr lang="en-US" dirty="0"/>
              <a:t>): Anderson Piza/</a:t>
            </a:r>
            <a:r>
              <a:rPr lang="en-US" dirty="0" err="1"/>
              <a:t>Alamy</a:t>
            </a:r>
            <a:r>
              <a:rPr lang="en-US" dirty="0"/>
              <a:t> Stock Photo; (middle left): Master1305/ Shutterstock; (middle right): </a:t>
            </a:r>
            <a:r>
              <a:rPr lang="en-US" dirty="0" err="1"/>
              <a:t>Rachata</a:t>
            </a:r>
            <a:r>
              <a:rPr lang="en-US" dirty="0"/>
              <a:t> </a:t>
            </a:r>
            <a:r>
              <a:rPr lang="en-US" dirty="0" err="1"/>
              <a:t>Teyparsit</a:t>
            </a:r>
            <a:r>
              <a:rPr lang="en-US" dirty="0"/>
              <a:t>/ Shutterstock; (bottom left): Daniel Ernst/</a:t>
            </a:r>
            <a:r>
              <a:rPr lang="en-US" dirty="0" err="1"/>
              <a:t>Alamy</a:t>
            </a:r>
            <a:r>
              <a:rPr lang="en-US" dirty="0"/>
              <a:t> Stock Photo; (bottom right): </a:t>
            </a:r>
            <a:r>
              <a:rPr lang="en-US" dirty="0" err="1"/>
              <a:t>samuel</a:t>
            </a:r>
            <a:r>
              <a:rPr lang="en-US" dirty="0"/>
              <a:t> </a:t>
            </a:r>
            <a:r>
              <a:rPr lang="en-US" dirty="0" err="1"/>
              <a:t>wordley</a:t>
            </a:r>
            <a:r>
              <a:rPr lang="en-US" dirty="0"/>
              <a:t>/</a:t>
            </a:r>
            <a:r>
              <a:rPr lang="en-US" dirty="0" err="1"/>
              <a:t>Alamy</a:t>
            </a:r>
            <a:r>
              <a:rPr lang="en-US" dirty="0"/>
              <a:t> Stock Photo</a:t>
            </a:r>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32</a:t>
            </a:fld>
            <a:endParaRPr lang="en-US" dirty="0"/>
          </a:p>
        </p:txBody>
      </p:sp>
    </p:spTree>
    <p:extLst>
      <p:ext uri="{BB962C8B-B14F-4D97-AF65-F5344CB8AC3E}">
        <p14:creationId xmlns:p14="http://schemas.microsoft.com/office/powerpoint/2010/main" val="1282125903"/>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2.xml><?xml version="1.0" encoding="utf-8"?>
<a:theme xmlns:a="http://schemas.openxmlformats.org/drawingml/2006/main" name="1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3.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4.xml><?xml version="1.0" encoding="utf-8"?>
<a:theme xmlns:a="http://schemas.openxmlformats.org/drawingml/2006/main" name="1_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5.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6.xml><?xml version="1.0" encoding="utf-8"?>
<a:theme xmlns:a="http://schemas.openxmlformats.org/drawingml/2006/main" name="1_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7.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8.xml><?xml version="1.0" encoding="utf-8"?>
<a:theme xmlns:a="http://schemas.openxmlformats.org/drawingml/2006/main" name="1_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9.xml><?xml version="1.0" encoding="utf-8"?>
<a:theme xmlns:a="http://schemas.openxmlformats.org/drawingml/2006/main" name="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0.xml><?xml version="1.0" encoding="utf-8"?>
<a:theme xmlns:a="http://schemas.openxmlformats.org/drawingml/2006/main" name="1_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Template_Editorial_v11_2020 (2)</Template>
  <TotalTime>3298</TotalTime>
  <Words>2046</Words>
  <Application>Microsoft Office PowerPoint</Application>
  <PresentationFormat>On-screen Show (4:3)</PresentationFormat>
  <Paragraphs>181</Paragraphs>
  <Slides>32</Slides>
  <Notes>0</Notes>
  <HiddenSlides>0</HiddenSlides>
  <MMClips>0</MMClips>
  <ScaleCrop>false</ScaleCrop>
  <HeadingPairs>
    <vt:vector size="6" baseType="variant">
      <vt:variant>
        <vt:lpstr>Fonts Used</vt:lpstr>
      </vt:variant>
      <vt:variant>
        <vt:i4>2</vt:i4>
      </vt:variant>
      <vt:variant>
        <vt:lpstr>Theme</vt:lpstr>
      </vt:variant>
      <vt:variant>
        <vt:i4>10</vt:i4>
      </vt:variant>
      <vt:variant>
        <vt:lpstr>Slide Titles</vt:lpstr>
      </vt:variant>
      <vt:variant>
        <vt:i4>32</vt:i4>
      </vt:variant>
    </vt:vector>
  </HeadingPairs>
  <TitlesOfParts>
    <vt:vector size="44" baseType="lpstr">
      <vt:lpstr>Aptos</vt:lpstr>
      <vt:lpstr>Arial</vt:lpstr>
      <vt:lpstr>Title Slides Master</vt:lpstr>
      <vt:lpstr>1_Title Slides Master</vt:lpstr>
      <vt:lpstr>MainContentSlideMaster</vt:lpstr>
      <vt:lpstr>1_MainContentSlideMaster</vt:lpstr>
      <vt:lpstr>ClosingMaster</vt:lpstr>
      <vt:lpstr>1_ClosingMaster</vt:lpstr>
      <vt:lpstr>DividerSlideMaster</vt:lpstr>
      <vt:lpstr>1_DividerSlideMaster</vt:lpstr>
      <vt:lpstr>ImageDescriptionAppendixSlideMaster</vt:lpstr>
      <vt:lpstr>1_ImageDescriptionAppendixSlideMaster</vt:lpstr>
      <vt:lpstr>Chapter 8</vt:lpstr>
      <vt:lpstr>MODULE 24—Explaining Motivation</vt:lpstr>
      <vt:lpstr>Explaining Motivation</vt:lpstr>
      <vt:lpstr>Instinct Approaches: Born to Be Motivated</vt:lpstr>
      <vt:lpstr>Drive-Reduction Approaches: Satisfying Our Needs 1</vt:lpstr>
      <vt:lpstr>Drive-Reduction Approaches: Satisfying Our Needs 2</vt:lpstr>
      <vt:lpstr>Arousal Approaches: Beyond Drive Reduction</vt:lpstr>
      <vt:lpstr>Incentive Approaches: Motivation’s Pull</vt:lpstr>
      <vt:lpstr>Cognitive Approaches: The Thoughts Behind Motivation</vt:lpstr>
      <vt:lpstr>Maslow’s Hierarchy: Ordering Motivational Needs 1</vt:lpstr>
      <vt:lpstr>MODULE 24 FIGURE 2</vt:lpstr>
      <vt:lpstr>MODULE 25—Human Needs and Motivation: Eat, Drink, and Be Daring</vt:lpstr>
      <vt:lpstr>Biological Factors in the Regulation of Hunger 1</vt:lpstr>
      <vt:lpstr>Biological Factors in the Regulation of Hunger 2</vt:lpstr>
      <vt:lpstr>Social Factors in Eating</vt:lpstr>
      <vt:lpstr>Eating Disorders 1</vt:lpstr>
      <vt:lpstr>The Need for Achievement: Striving for Success 1</vt:lpstr>
      <vt:lpstr>Growth Mindset and Achievement</vt:lpstr>
      <vt:lpstr>The Need for Affiliation: Striving for Friendship</vt:lpstr>
      <vt:lpstr>MODULE 26—Understanding Emotional Experiences</vt:lpstr>
      <vt:lpstr>Emotions</vt:lpstr>
      <vt:lpstr>The Functions of Emotions</vt:lpstr>
      <vt:lpstr>Determining the Range of Emotions: Labeling Our Feelings</vt:lpstr>
      <vt:lpstr>MODULE 26 FIGURE 1</vt:lpstr>
      <vt:lpstr>The James-Lange Theory: Do Gut Reactions Equal Emotions?</vt:lpstr>
      <vt:lpstr>The Cannon-Bard Theory: Physiological Reactions as the Result of Emotions</vt:lpstr>
      <vt:lpstr>The Schachter-Singer Theory: Emotions as Labels</vt:lpstr>
      <vt:lpstr>MODULE 26 FIGURE 2</vt:lpstr>
      <vt:lpstr>Contemporary Perspectives on the Neuroscience of Emotions</vt:lpstr>
      <vt:lpstr>Making Sense of the Multiple Perspectives on Emotion</vt:lpstr>
      <vt:lpstr>Facial Affect and Facial Feedback</vt:lpstr>
      <vt:lpstr>MODULE 26 FIGURE 4</vt:lpstr>
    </vt:vector>
  </TitlesOfParts>
  <Company>McGraw Hill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 Motivation and Emotion</dc:title>
  <dc:subject>Psychology</dc:subject>
  <dc:creator>Robert S. Feldman</dc:creator>
  <cp:keywords>PPT</cp:keywords>
  <cp:lastModifiedBy>Dr. John Oselenbalu Ekore</cp:lastModifiedBy>
  <cp:revision>677</cp:revision>
  <cp:lastPrinted>2024-04-12T09:00:56Z</cp:lastPrinted>
  <dcterms:created xsi:type="dcterms:W3CDTF">2023-04-04T06:35:07Z</dcterms:created>
  <dcterms:modified xsi:type="dcterms:W3CDTF">2026-09-10T09:20:47Z</dcterms:modified>
</cp:coreProperties>
</file>