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6" r:id="rId2"/>
    <p:sldMasterId id="2147483691" r:id="rId3"/>
    <p:sldMasterId id="2147483710" r:id="rId4"/>
  </p:sldMasterIdLst>
  <p:notesMasterIdLst>
    <p:notesMasterId r:id="rId40"/>
  </p:notesMasterIdLst>
  <p:handoutMasterIdLst>
    <p:handoutMasterId r:id="rId41"/>
  </p:handoutMasterIdLst>
  <p:sldIdLst>
    <p:sldId id="322" r:id="rId5"/>
    <p:sldId id="323" r:id="rId6"/>
    <p:sldId id="324" r:id="rId7"/>
    <p:sldId id="389" r:id="rId8"/>
    <p:sldId id="390" r:id="rId9"/>
    <p:sldId id="399" r:id="rId10"/>
    <p:sldId id="401" r:id="rId11"/>
    <p:sldId id="330" r:id="rId12"/>
    <p:sldId id="407" r:id="rId13"/>
    <p:sldId id="334" r:id="rId14"/>
    <p:sldId id="408" r:id="rId15"/>
    <p:sldId id="409" r:id="rId16"/>
    <p:sldId id="410" r:id="rId17"/>
    <p:sldId id="411" r:id="rId18"/>
    <p:sldId id="413" r:id="rId19"/>
    <p:sldId id="414" r:id="rId20"/>
    <p:sldId id="336" r:id="rId21"/>
    <p:sldId id="417" r:id="rId22"/>
    <p:sldId id="337" r:id="rId23"/>
    <p:sldId id="339" r:id="rId24"/>
    <p:sldId id="340" r:id="rId25"/>
    <p:sldId id="419" r:id="rId26"/>
    <p:sldId id="421" r:id="rId27"/>
    <p:sldId id="422" r:id="rId28"/>
    <p:sldId id="424" r:id="rId29"/>
    <p:sldId id="425" r:id="rId30"/>
    <p:sldId id="426" r:id="rId31"/>
    <p:sldId id="343" r:id="rId32"/>
    <p:sldId id="344" r:id="rId33"/>
    <p:sldId id="345" r:id="rId34"/>
    <p:sldId id="427" r:id="rId35"/>
    <p:sldId id="428" r:id="rId36"/>
    <p:sldId id="351" r:id="rId37"/>
    <p:sldId id="352" r:id="rId38"/>
    <p:sldId id="429"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322"/>
            <p14:sldId id="323"/>
            <p14:sldId id="324"/>
            <p14:sldId id="389"/>
            <p14:sldId id="390"/>
            <p14:sldId id="399"/>
            <p14:sldId id="401"/>
            <p14:sldId id="330"/>
            <p14:sldId id="407"/>
            <p14:sldId id="334"/>
            <p14:sldId id="408"/>
            <p14:sldId id="409"/>
            <p14:sldId id="410"/>
            <p14:sldId id="411"/>
            <p14:sldId id="413"/>
            <p14:sldId id="414"/>
            <p14:sldId id="336"/>
            <p14:sldId id="417"/>
            <p14:sldId id="337"/>
            <p14:sldId id="339"/>
            <p14:sldId id="340"/>
            <p14:sldId id="419"/>
            <p14:sldId id="421"/>
            <p14:sldId id="422"/>
            <p14:sldId id="424"/>
            <p14:sldId id="425"/>
            <p14:sldId id="426"/>
            <p14:sldId id="343"/>
            <p14:sldId id="344"/>
            <p14:sldId id="345"/>
            <p14:sldId id="427"/>
            <p14:sldId id="428"/>
            <p14:sldId id="351"/>
            <p14:sldId id="352"/>
            <p14:sldId id="429"/>
          </p14:sldIdLst>
        </p14:section>
        <p14:section name="Appendix: Image Descriptions for Unsighted Students" id="{9E859B0B-078E-463E-89A6-21C20DD280C4}">
          <p14:sldIdLst/>
        </p14:section>
      </p14:sectionLst>
    </p:ext>
    <p:ext uri="{EFAFB233-063F-42B5-8137-9DF3F51BA10A}">
      <p15:sldGuideLst xmlns:p15="http://schemas.microsoft.com/office/powerpoint/2012/main">
        <p15:guide id="2" pos="486" userDrawn="1">
          <p15:clr>
            <a:srgbClr val="A4A3A4"/>
          </p15:clr>
        </p15:guide>
        <p15:guide id="3" orient="horz" pos="471" userDrawn="1">
          <p15:clr>
            <a:srgbClr val="A4A3A4"/>
          </p15:clr>
        </p15:guide>
        <p15:guide id="4" pos="5640" userDrawn="1">
          <p15:clr>
            <a:srgbClr val="A4A3A4"/>
          </p15:clr>
        </p15:guide>
        <p15:guide id="5" orient="horz" pos="314" userDrawn="1">
          <p15:clr>
            <a:srgbClr val="A4A3A4"/>
          </p15:clr>
        </p15:guide>
        <p15:guide id="6" orient="horz" pos="4287" userDrawn="1">
          <p15:clr>
            <a:srgbClr val="A4A3A4"/>
          </p15:clr>
        </p15:guide>
        <p15:guide id="7" orient="horz" pos="2641" userDrawn="1">
          <p15:clr>
            <a:srgbClr val="A4A3A4"/>
          </p15:clr>
        </p15:guide>
        <p15:guide id="8" orient="horz" pos="4320" userDrawn="1">
          <p15:clr>
            <a:srgbClr val="A4A3A4"/>
          </p15:clr>
        </p15:guide>
        <p15:guide id="9" pos="60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C755C4-6CBE-DA97-B82C-88506D40F374}" name="Adel, Jasmin" initials="JA" userId="S::jasmin.adel@mheducation.com::158a707b-0cd8-460c-82d5-a2a5e29667a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1F2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70" autoAdjust="0"/>
    <p:restoredTop sz="94731" autoAdjust="0"/>
  </p:normalViewPr>
  <p:slideViewPr>
    <p:cSldViewPr snapToGrid="0" showGuides="1">
      <p:cViewPr varScale="1">
        <p:scale>
          <a:sx n="162" d="100"/>
          <a:sy n="162" d="100"/>
        </p:scale>
        <p:origin x="1856" y="192"/>
      </p:cViewPr>
      <p:guideLst>
        <p:guide pos="486"/>
        <p:guide orient="horz" pos="471"/>
        <p:guide pos="5640"/>
        <p:guide orient="horz" pos="314"/>
        <p:guide orient="horz" pos="4287"/>
        <p:guide orient="horz" pos="2641"/>
        <p:guide orient="horz" pos="4320"/>
        <p:guide pos="600"/>
      </p:guideLst>
    </p:cSldViewPr>
  </p:slideViewPr>
  <p:outlineViewPr>
    <p:cViewPr>
      <p:scale>
        <a:sx n="33" d="100"/>
        <a:sy n="33" d="100"/>
      </p:scale>
      <p:origin x="0" y="-63048"/>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varScale="1">
        <p:scale>
          <a:sx n="49" d="100"/>
          <a:sy n="49" d="100"/>
        </p:scale>
        <p:origin x="2040" y="36"/>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commentAuthors" Target="commentAuthor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0D175-52D0-3246-6047-1787019722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555E3C-2F05-8D73-42D1-59FBC767BA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9979EE-30E8-48BB-A1CE-D772FD2A9E23}" type="datetimeFigureOut">
              <a:rPr lang="en-US" smtClean="0"/>
              <a:t>8/10/26</a:t>
            </a:fld>
            <a:endParaRPr lang="en-US" dirty="0"/>
          </a:p>
        </p:txBody>
      </p:sp>
      <p:sp>
        <p:nvSpPr>
          <p:cNvPr id="4" name="Footer Placeholder 3">
            <a:extLst>
              <a:ext uri="{FF2B5EF4-FFF2-40B4-BE49-F238E27FC236}">
                <a16:creationId xmlns:a16="http://schemas.microsoft.com/office/drawing/2014/main" id="{195BCAD5-7EC4-0F3E-D670-2242C41813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4AF48FE-61BE-9183-BA1A-1BEED3DF0C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754A0B-8A4D-4BE3-85C1-1AD4FA2C25A6}" type="slidenum">
              <a:rPr lang="en-US" smtClean="0"/>
              <a:t>‹#›</a:t>
            </a:fld>
            <a:endParaRPr lang="en-US" dirty="0"/>
          </a:p>
        </p:txBody>
      </p:sp>
    </p:spTree>
    <p:extLst>
      <p:ext uri="{BB962C8B-B14F-4D97-AF65-F5344CB8AC3E}">
        <p14:creationId xmlns:p14="http://schemas.microsoft.com/office/powerpoint/2010/main" val="4562677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6B9C49-577D-4DA4-9390-5E0FB675585B}" type="datetimeFigureOut">
              <a:rPr lang="en-US" smtClean="0"/>
              <a:t>8/10/26</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0E0FD5-7A20-43D4-959C-A1F0DA2E3503}" type="slidenum">
              <a:rPr lang="en-US" smtClean="0"/>
              <a:t>‹#›</a:t>
            </a:fld>
            <a:endParaRPr lang="en-US" dirty="0"/>
          </a:p>
        </p:txBody>
      </p:sp>
    </p:spTree>
    <p:extLst>
      <p:ext uri="{BB962C8B-B14F-4D97-AF65-F5344CB8AC3E}">
        <p14:creationId xmlns:p14="http://schemas.microsoft.com/office/powerpoint/2010/main" val="1977864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7095744" cy="60350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901FAD4F-3FFF-0589-46BE-7F285F97CCFD}"/>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071142"/>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4718304" cy="521208"/>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1E63DC16-9DB0-B7C1-CD1E-4810EC9BE838}"/>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282169"/>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Image Credit">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Appendix Link">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Image Credit">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Text Placeholder 4">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5498415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vert="horz" lIns="91440" tIns="45720" rIns="91440" bIns="45720" rtlCol="0" anchor="ctr">
            <a:normAutofit/>
          </a:bodyPr>
          <a:lstStyle>
            <a:lvl1pPr>
              <a:defRPr lang="en-US" sz="4000" dirty="0"/>
            </a:lvl1pPr>
          </a:lstStyle>
          <a:p>
            <a:pPr lvl="0"/>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Text Placeholder 3">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Text Placeholder 4">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9831974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66432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260106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535409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8458200"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8458200"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8458200"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8458200"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8458200"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8458200" cy="733425"/>
          </a:xfrm>
        </p:spPr>
        <p:txBody>
          <a:bodyPr/>
          <a:lstStyle>
            <a:lvl1pPr>
              <a:defRPr/>
            </a:lvl1pPr>
          </a:lstStyle>
          <a:p>
            <a:pPr lvl="0"/>
            <a:endParaRPr lang="en-US" dirty="0"/>
          </a:p>
        </p:txBody>
      </p:sp>
      <p:sp>
        <p:nvSpPr>
          <p:cNvPr id="7" name="Text Placeholder 3">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3928384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3900854"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3900854"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3900854"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3900854"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3900854"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3900854" cy="733425"/>
          </a:xfrm>
        </p:spPr>
        <p:txBody>
          <a:bodyPr/>
          <a:lstStyle>
            <a:lvl1pPr>
              <a:defRPr/>
            </a:lvl1pPr>
          </a:lstStyle>
          <a:p>
            <a:pPr lvl="0"/>
            <a:endParaRPr lang="en-US" dirty="0"/>
          </a:p>
        </p:txBody>
      </p:sp>
      <p:sp>
        <p:nvSpPr>
          <p:cNvPr id="4" name="Content Placeholder 7">
            <a:extLst>
              <a:ext uri="{FF2B5EF4-FFF2-40B4-BE49-F238E27FC236}">
                <a16:creationId xmlns:a16="http://schemas.microsoft.com/office/drawing/2014/main" id="{217E7090-262A-41B4-4012-5D8E5F48BAC5}"/>
              </a:ext>
            </a:extLst>
          </p:cNvPr>
          <p:cNvSpPr>
            <a:spLocks noGrp="1"/>
          </p:cNvSpPr>
          <p:nvPr>
            <p:ph sz="quarter" idx="19"/>
          </p:nvPr>
        </p:nvSpPr>
        <p:spPr>
          <a:xfrm>
            <a:off x="4900246" y="1276710"/>
            <a:ext cx="3900854" cy="612476"/>
          </a:xfrm>
          <a:prstGeom prst="rect">
            <a:avLst/>
          </a:prstGeom>
        </p:spPr>
        <p:txBody>
          <a:bodyPr/>
          <a:lstStyle>
            <a:lvl1pPr>
              <a:defRPr/>
            </a:lvl1pPr>
          </a:lstStyle>
          <a:p>
            <a:pPr lvl="0"/>
            <a:endParaRPr lang="en-US" dirty="0"/>
          </a:p>
        </p:txBody>
      </p:sp>
      <p:sp>
        <p:nvSpPr>
          <p:cNvPr id="10" name="Content Placeholder 8">
            <a:extLst>
              <a:ext uri="{FF2B5EF4-FFF2-40B4-BE49-F238E27FC236}">
                <a16:creationId xmlns:a16="http://schemas.microsoft.com/office/drawing/2014/main" id="{49B0B786-AC1C-665D-F40F-EE25D785497E}"/>
              </a:ext>
            </a:extLst>
          </p:cNvPr>
          <p:cNvSpPr>
            <a:spLocks noGrp="1"/>
          </p:cNvSpPr>
          <p:nvPr>
            <p:ph sz="quarter" idx="20"/>
          </p:nvPr>
        </p:nvSpPr>
        <p:spPr>
          <a:xfrm>
            <a:off x="4900246" y="2070496"/>
            <a:ext cx="3900854" cy="649138"/>
          </a:xfrm>
        </p:spPr>
        <p:txBody>
          <a:bodyPr/>
          <a:lstStyle>
            <a:lvl1pPr>
              <a:defRPr/>
            </a:lvl1pPr>
          </a:lstStyle>
          <a:p>
            <a:pPr lvl="0"/>
            <a:endParaRPr lang="en-US" dirty="0"/>
          </a:p>
        </p:txBody>
      </p:sp>
      <p:sp>
        <p:nvSpPr>
          <p:cNvPr id="12" name="Content Placeholder 9">
            <a:extLst>
              <a:ext uri="{FF2B5EF4-FFF2-40B4-BE49-F238E27FC236}">
                <a16:creationId xmlns:a16="http://schemas.microsoft.com/office/drawing/2014/main" id="{60BD1E1D-F42C-6635-22AC-B1A7CC512C07}"/>
              </a:ext>
            </a:extLst>
          </p:cNvPr>
          <p:cNvSpPr>
            <a:spLocks noGrp="1"/>
          </p:cNvSpPr>
          <p:nvPr>
            <p:ph sz="quarter" idx="21"/>
          </p:nvPr>
        </p:nvSpPr>
        <p:spPr>
          <a:xfrm>
            <a:off x="4900246" y="2900944"/>
            <a:ext cx="3900854" cy="673100"/>
          </a:xfrm>
        </p:spPr>
        <p:txBody>
          <a:bodyPr/>
          <a:lstStyle>
            <a:lvl1pPr>
              <a:defRPr/>
            </a:lvl1pPr>
          </a:lstStyle>
          <a:p>
            <a:pPr lvl="0"/>
            <a:endParaRPr lang="en-US" dirty="0"/>
          </a:p>
        </p:txBody>
      </p:sp>
      <p:sp>
        <p:nvSpPr>
          <p:cNvPr id="14" name="Content Placeholder 10">
            <a:extLst>
              <a:ext uri="{FF2B5EF4-FFF2-40B4-BE49-F238E27FC236}">
                <a16:creationId xmlns:a16="http://schemas.microsoft.com/office/drawing/2014/main" id="{4D8508E1-75C3-7FCD-E068-D0C281B3BAC2}"/>
              </a:ext>
            </a:extLst>
          </p:cNvPr>
          <p:cNvSpPr>
            <a:spLocks noGrp="1"/>
          </p:cNvSpPr>
          <p:nvPr>
            <p:ph sz="quarter" idx="22"/>
          </p:nvPr>
        </p:nvSpPr>
        <p:spPr>
          <a:xfrm>
            <a:off x="4900246" y="3755354"/>
            <a:ext cx="3900854" cy="698500"/>
          </a:xfrm>
        </p:spPr>
        <p:txBody>
          <a:bodyPr/>
          <a:lstStyle>
            <a:lvl1pPr>
              <a:defRPr/>
            </a:lvl1pPr>
          </a:lstStyle>
          <a:p>
            <a:pPr lvl="0"/>
            <a:endParaRPr lang="en-US" dirty="0"/>
          </a:p>
        </p:txBody>
      </p:sp>
      <p:sp>
        <p:nvSpPr>
          <p:cNvPr id="16" name="Content Placeholder 11">
            <a:extLst>
              <a:ext uri="{FF2B5EF4-FFF2-40B4-BE49-F238E27FC236}">
                <a16:creationId xmlns:a16="http://schemas.microsoft.com/office/drawing/2014/main" id="{24074E65-1C43-0A82-6E36-749F635A0D49}"/>
              </a:ext>
            </a:extLst>
          </p:cNvPr>
          <p:cNvSpPr>
            <a:spLocks noGrp="1"/>
          </p:cNvSpPr>
          <p:nvPr>
            <p:ph sz="quarter" idx="23"/>
          </p:nvPr>
        </p:nvSpPr>
        <p:spPr>
          <a:xfrm>
            <a:off x="4900246" y="4635164"/>
            <a:ext cx="3900854" cy="698500"/>
          </a:xfrm>
        </p:spPr>
        <p:txBody>
          <a:bodyPr/>
          <a:lstStyle>
            <a:lvl1pPr>
              <a:defRPr/>
            </a:lvl1pPr>
          </a:lstStyle>
          <a:p>
            <a:pPr lvl="0"/>
            <a:endParaRPr lang="en-US" dirty="0"/>
          </a:p>
        </p:txBody>
      </p:sp>
      <p:sp>
        <p:nvSpPr>
          <p:cNvPr id="17" name="Content Placeholder 12">
            <a:extLst>
              <a:ext uri="{FF2B5EF4-FFF2-40B4-BE49-F238E27FC236}">
                <a16:creationId xmlns:a16="http://schemas.microsoft.com/office/drawing/2014/main" id="{07CA4779-1428-4D9D-E284-2C29DD6D08DB}"/>
              </a:ext>
            </a:extLst>
          </p:cNvPr>
          <p:cNvSpPr>
            <a:spLocks noGrp="1"/>
          </p:cNvSpPr>
          <p:nvPr>
            <p:ph sz="quarter" idx="24"/>
          </p:nvPr>
        </p:nvSpPr>
        <p:spPr>
          <a:xfrm>
            <a:off x="4900246" y="5514975"/>
            <a:ext cx="3900854" cy="733425"/>
          </a:xfrm>
        </p:spPr>
        <p:txBody>
          <a:bodyPr/>
          <a:lstStyle>
            <a:lvl1pPr>
              <a:defRPr/>
            </a:lvl1pPr>
          </a:lstStyle>
          <a:p>
            <a:pPr lvl="0"/>
            <a:endParaRPr lang="en-US" dirty="0"/>
          </a:p>
        </p:txBody>
      </p:sp>
      <p:sp>
        <p:nvSpPr>
          <p:cNvPr id="18" name="Text Placeholder 3">
            <a:extLst>
              <a:ext uri="{FF2B5EF4-FFF2-40B4-BE49-F238E27FC236}">
                <a16:creationId xmlns:a16="http://schemas.microsoft.com/office/drawing/2014/main" id="{04FA2268-6A35-CDB6-0657-C687BEF8D79C}"/>
              </a:ext>
            </a:extLst>
          </p:cNvPr>
          <p:cNvSpPr>
            <a:spLocks noGrp="1"/>
          </p:cNvSpPr>
          <p:nvPr>
            <p:ph type="body" sz="quarter" idx="2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9" name="Text Placeholder 4">
            <a:extLst>
              <a:ext uri="{FF2B5EF4-FFF2-40B4-BE49-F238E27FC236}">
                <a16:creationId xmlns:a16="http://schemas.microsoft.com/office/drawing/2014/main" id="{9D34DFFF-E08D-BB9F-7D9B-1CDA039B9807}"/>
              </a:ext>
            </a:extLst>
          </p:cNvPr>
          <p:cNvSpPr>
            <a:spLocks noGrp="1"/>
          </p:cNvSpPr>
          <p:nvPr>
            <p:ph type="body" sz="quarter" idx="2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20" name="Slide Number Placeholder">
            <a:extLst>
              <a:ext uri="{FF2B5EF4-FFF2-40B4-BE49-F238E27FC236}">
                <a16:creationId xmlns:a16="http://schemas.microsoft.com/office/drawing/2014/main" id="{F71A69A2-5859-E8A7-F0B6-5FCA0A496BFC}"/>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493852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latin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40" normalizeH="0" baseline="0" noProof="0" dirty="0">
                <a:ln>
                  <a:noFill/>
                </a:ln>
                <a:solidFill>
                  <a:srgbClr val="000000"/>
                </a:solidFill>
                <a:effectLst/>
                <a:uLnTx/>
                <a:uFillTx/>
                <a:latin typeface="+mj-lt"/>
                <a:ea typeface="Calibri" panose="020F0502020204030204" pitchFamily="34" charset="0"/>
                <a:cs typeface="Arial" panose="020B0604020202020204" pitchFamily="34" charset="0"/>
              </a:rPr>
              <a:t>Because learning changes everything.</a:t>
            </a:r>
            <a:r>
              <a:rPr kumimoji="0" lang="en-US" sz="1050" b="0" i="0" u="none" strike="noStrike" kern="1200" cap="none" spc="40" normalizeH="0" baseline="60000" noProof="0" dirty="0">
                <a:ln>
                  <a:noFill/>
                </a:ln>
                <a:solidFill>
                  <a:srgbClr val="000000"/>
                </a:solidFill>
                <a:effectLst/>
                <a:uLnTx/>
                <a:uFillTx/>
                <a:latin typeface="+mj-lt"/>
                <a:ea typeface="Calibri" panose="020F0502020204030204" pitchFamily="34" charset="0"/>
                <a:cs typeface="Arial" panose="020B0604020202020204" pitchFamily="34" charset="0"/>
              </a:rPr>
              <a:t>®</a:t>
            </a:r>
            <a:endParaRPr kumimoji="0" lang="en-US" sz="1600" b="0" i="0" u="none" strike="noStrike" kern="1200" cap="none" spc="40" normalizeH="0" baseline="60000" noProof="0" dirty="0">
              <a:ln>
                <a:noFill/>
              </a:ln>
              <a:solidFill>
                <a:srgbClr val="000000"/>
              </a:solidFill>
              <a:effectLst/>
              <a:uLnTx/>
              <a:uFillTx/>
              <a:latin typeface="+mj-lt"/>
              <a:ea typeface="+mn-ea"/>
              <a:cs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2864067"/>
      </p:ext>
    </p:extLst>
  </p:cSld>
  <p:clrMap bg1="lt1" tx1="dk1" bg2="lt2" tx2="dk2" accent1="accent1" accent2="accent2" accent3="accent3" accent4="accent4" accent5="accent5" accent6="accent6" hlink="hlink" folHlink="folHlink"/>
  <p:sldLayoutIdLst>
    <p:sldLayoutId id="2147483709" r:id="rId1"/>
    <p:sldLayoutId id="2147483719"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292608"/>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59518"/>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6186"/>
            <a:ext cx="355840" cy="180170"/>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141302712"/>
      </p:ext>
    </p:extLst>
  </p:cSld>
  <p:clrMap bg1="lt1" tx1="dk1" bg2="lt2" tx2="dk2" accent1="accent1" accent2="accent2" accent3="accent3" accent4="accent4" accent5="accent5" accent6="accent6" hlink="hlink" folHlink="folHlink"/>
  <p:sldLayoutIdLst>
    <p:sldLayoutId id="2147483711" r:id="rId1"/>
    <p:sldLayoutId id="2147483726" r:id="rId2"/>
    <p:sldLayoutId id="2147483713" r:id="rId3"/>
    <p:sldLayoutId id="2147483714" r:id="rId4"/>
    <p:sldLayoutId id="2147483715" r:id="rId5"/>
    <p:sldLayoutId id="2147483716" r:id="rId6"/>
    <p:sldLayoutId id="2147483717" r:id="rId7"/>
  </p:sldLayoutIdLst>
  <p:hf hdr="0" dt="0"/>
  <p:txStyles>
    <p:titleStyle>
      <a:lvl1pPr algn="ctr" defTabSz="914400" rtl="0" eaLnBrk="1" latinLnBrk="0" hangingPunct="1">
        <a:lnSpc>
          <a:spcPct val="90000"/>
        </a:lnSpc>
        <a:spcBef>
          <a:spcPct val="0"/>
        </a:spcBef>
        <a:buNone/>
        <a:defRPr sz="32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84" userDrawn="1">
          <p15:clr>
            <a:srgbClr val="F26B43"/>
          </p15:clr>
        </p15:guide>
        <p15:guide id="10" orient="horz" pos="624">
          <p15:clr>
            <a:srgbClr val="F26B43"/>
          </p15:clr>
        </p15:guide>
        <p15:guide id="11" orient="horz" pos="4104">
          <p15:clr>
            <a:srgbClr val="F26B43"/>
          </p15:clr>
        </p15:guide>
        <p15:guide id="12" orient="horz" pos="888" userDrawn="1">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79CE-16E6-045C-72B0-908B774B350D}"/>
              </a:ext>
            </a:extLst>
          </p:cNvPr>
          <p:cNvSpPr>
            <a:spLocks noGrp="1"/>
          </p:cNvSpPr>
          <p:nvPr>
            <p:ph type="ctrTitle"/>
          </p:nvPr>
        </p:nvSpPr>
        <p:spPr/>
        <p:txBody>
          <a:bodyPr/>
          <a:lstStyle/>
          <a:p>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Chapter 1</a:t>
            </a:r>
            <a:endParaRPr lang="en-US" sz="2800" dirty="0"/>
          </a:p>
        </p:txBody>
      </p:sp>
      <p:sp>
        <p:nvSpPr>
          <p:cNvPr id="3" name="Subtitle 2">
            <a:extLst>
              <a:ext uri="{FF2B5EF4-FFF2-40B4-BE49-F238E27FC236}">
                <a16:creationId xmlns:a16="http://schemas.microsoft.com/office/drawing/2014/main" id="{06A63EFF-5C2B-A876-E991-28B32C0B18BE}"/>
              </a:ext>
            </a:extLst>
          </p:cNvPr>
          <p:cNvSpPr>
            <a:spLocks noGrp="1"/>
          </p:cNvSpPr>
          <p:nvPr>
            <p:ph type="subTitle" idx="1"/>
          </p:nvPr>
        </p:nvSpPr>
        <p:spPr/>
        <p:txBody>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i="0" u="none" strike="noStrike" kern="1200" cap="none" spc="0" normalizeH="0" baseline="0" noProof="0" dirty="0">
                <a:ln>
                  <a:noFill/>
                </a:ln>
                <a:solidFill>
                  <a:srgbClr val="FFFFFF"/>
                </a:solidFill>
                <a:effectLst/>
                <a:uLnTx/>
                <a:uFillTx/>
                <a:latin typeface="Arial" panose="020B0604020202020204"/>
                <a:ea typeface="+mn-ea"/>
                <a:cs typeface="+mn-cs"/>
              </a:rPr>
              <a:t>Introduction to Psychology</a:t>
            </a:r>
          </a:p>
        </p:txBody>
      </p:sp>
      <p:sp>
        <p:nvSpPr>
          <p:cNvPr id="4" name="Footer Placeholder 3">
            <a:extLst>
              <a:ext uri="{FF2B5EF4-FFF2-40B4-BE49-F238E27FC236}">
                <a16:creationId xmlns:a16="http://schemas.microsoft.com/office/drawing/2014/main" id="{C4F6C3D5-F4BC-9D11-3B1F-7270A88EACA7}"/>
              </a:ext>
            </a:extLst>
          </p:cNvPr>
          <p:cNvSpPr>
            <a:spLocks noGrp="1"/>
          </p:cNvSpPr>
          <p:nvPr>
            <p:ph type="ftr" sz="quarter" idx="11"/>
          </p:nvPr>
        </p:nvSpPr>
        <p:spPr/>
        <p:txBody>
          <a:body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88734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rmAutofit/>
          </a:bodyPr>
          <a:lstStyle/>
          <a:p>
            <a:r>
              <a:rPr lang="en-US" sz="3600" dirty="0">
                <a:cs typeface="Arial" panose="020B0604020202020204" pitchFamily="34" charset="0"/>
              </a:rPr>
              <a:t>MODULE 1—Psychologists at Work</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91699"/>
            <a:ext cx="8458200" cy="4971691"/>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is the science of psychology?</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are the major specialties in the field of psychology?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377777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rmAutofit/>
          </a:bodyPr>
          <a:lstStyle/>
          <a:p>
            <a:r>
              <a:rPr lang="en-US" sz="3600" dirty="0">
                <a:cs typeface="Arial" panose="020B0604020202020204" pitchFamily="34" charset="0"/>
              </a:rPr>
              <a:t>Psychologists at Work</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283512" cy="4971691"/>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Psychology:</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 the scientific study of behavior and mental processes.</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Psychologists try to describe, predict, and explain human behavior and mental processes using scientific methods to find answers. </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36893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Subfields of Psychology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139081"/>
          </a:xfrm>
        </p:spPr>
        <p:txBody>
          <a:bodyPr>
            <a:normAutofit/>
          </a:bodyPr>
          <a:lstStyle/>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latin typeface="Arial" panose="020B0604020202020204"/>
                <a:ea typeface="+mn-ea"/>
                <a:cs typeface="+mn-cs"/>
              </a:rPr>
              <a:t>Behavioral genetics.</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latin typeface="Arial" panose="020B0604020202020204"/>
                <a:ea typeface="+mn-ea"/>
                <a:cs typeface="+mn-cs"/>
              </a:rPr>
              <a:t>Clinical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latin typeface="Arial" panose="020B0604020202020204"/>
                <a:ea typeface="+mn-ea"/>
                <a:cs typeface="+mn-cs"/>
              </a:rPr>
              <a:t>Cognitive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latin typeface="Arial" panose="020B0604020202020204"/>
                <a:ea typeface="+mn-ea"/>
                <a:cs typeface="+mn-cs"/>
              </a:rPr>
              <a:t>Counseling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latin typeface="Arial" panose="020B0604020202020204"/>
                <a:ea typeface="+mn-ea"/>
                <a:cs typeface="+mn-cs"/>
              </a:rPr>
              <a:t>Cross-cultural Psychology</a:t>
            </a:r>
          </a:p>
          <a:p>
            <a:pPr marL="342900" lvl="0" indent="-342900">
              <a:spcBef>
                <a:spcPts val="1000"/>
              </a:spcBef>
              <a:buFont typeface="Arial" panose="020B0604020202020204" pitchFamily="34" charset="0"/>
              <a:buChar char="•"/>
              <a:defRPr/>
            </a:pPr>
            <a:r>
              <a:rPr lang="en-US" altLang="en-US" dirty="0">
                <a:solidFill>
                  <a:srgbClr val="000000"/>
                </a:solidFill>
                <a:latin typeface="Arial" panose="020B0604020202020204"/>
              </a:rPr>
              <a:t>Industrial/organizational psychology.</a:t>
            </a:r>
          </a:p>
          <a:p>
            <a:pPr marL="342900" lvl="0" indent="-342900">
              <a:spcBef>
                <a:spcPts val="1000"/>
              </a:spcBef>
              <a:buFont typeface="Arial" panose="020B0604020202020204" pitchFamily="34" charset="0"/>
              <a:buChar char="•"/>
              <a:defRPr/>
            </a:pPr>
            <a:r>
              <a:rPr lang="en-US" altLang="en-US" dirty="0">
                <a:solidFill>
                  <a:srgbClr val="000000"/>
                </a:solidFill>
                <a:latin typeface="Arial" panose="020B0604020202020204"/>
              </a:rPr>
              <a:t>Personality psychology.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3686693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Subfields of Psychology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139081"/>
          </a:xfrm>
        </p:spPr>
        <p:txBody>
          <a:bodyPr>
            <a:normAutofit/>
          </a:bodyPr>
          <a:lstStyle/>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Developmental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Educational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Experimental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Forensic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Health psychology.</a:t>
            </a:r>
          </a:p>
          <a:p>
            <a:pPr marL="342900" lvl="0" indent="-342900">
              <a:spcBef>
                <a:spcPts val="1000"/>
              </a:spcBef>
              <a:buFont typeface="Arial" panose="020B0604020202020204" pitchFamily="34" charset="0"/>
              <a:buChar char="•"/>
              <a:defRPr/>
            </a:pPr>
            <a:r>
              <a:rPr lang="en-US" altLang="en-US" sz="2400" dirty="0">
                <a:solidFill>
                  <a:srgbClr val="000000"/>
                </a:solidFill>
                <a:latin typeface="Arial" panose="020B0604020202020204"/>
              </a:rPr>
              <a:t>Social psychology.</a:t>
            </a:r>
          </a:p>
          <a:p>
            <a:pPr marL="342900" lvl="0" indent="-342900">
              <a:spcBef>
                <a:spcPts val="1000"/>
              </a:spcBef>
              <a:buFont typeface="Arial" panose="020B0604020202020204" pitchFamily="34" charset="0"/>
              <a:buChar char="•"/>
              <a:defRPr/>
            </a:pPr>
            <a:r>
              <a:rPr lang="en-US" altLang="en-US" sz="2400" dirty="0">
                <a:solidFill>
                  <a:srgbClr val="000000"/>
                </a:solidFill>
                <a:latin typeface="Arial" panose="020B0604020202020204"/>
              </a:rPr>
              <a:t>Sport psychology.</a:t>
            </a:r>
          </a:p>
          <a:p>
            <a:pPr marL="342900" marR="0" lvl="0" indent="-342900" algn="l" defTabSz="914400" rtl="0" eaLnBrk="1" fontAlgn="auto" latinLnBrk="0" hangingPunct="1">
              <a:lnSpc>
                <a:spcPct val="100000"/>
              </a:lnSpc>
              <a:spcBef>
                <a:spcPts val="1000"/>
              </a:spcBef>
              <a:buClrTx/>
              <a:buSzTx/>
              <a:buFont typeface="Arial" panose="020B0604020202020204" pitchFamily="34" charset="0"/>
              <a:buChar char="•"/>
              <a:tabLst/>
              <a:defRPr/>
            </a:pPr>
            <a:endPar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2111998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The Education of a Psychologist</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553889"/>
          </a:xfrm>
        </p:spPr>
        <p:txBody>
          <a:bodyPr>
            <a:noAutofit/>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Most psychologists have a doctorate degree.</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PhD (doctor of philosophy) is a research degree that requires a dissertation based on an original investigation.</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PsyD (doctor of psychology) is obtained by psychologists who want to focus on the treatment of psychological disorders. </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Note,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psychologists</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 are distinct from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psychiatrists</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—doctors who have a medical degree to specialize in the diagnosis and treatment of psychological disorders.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770933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MODULE 2—A Science Evolves: The Past, the Present, and the Future</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95360" cy="5154071"/>
          </a:xfrm>
        </p:spPr>
        <p:txBody>
          <a:bodyPr>
            <a:noAutofit/>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are the origins of psychology?</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are the major approaches in contemporary psychology?</a:t>
            </a:r>
          </a:p>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are psychology’s key issues and controversies?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858290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The Roots of Psychology </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normAutofit/>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latin typeface="Arial" panose="020B0604020202020204"/>
                <a:ea typeface="+mn-ea"/>
                <a:cs typeface="+mn-cs"/>
              </a:rPr>
              <a:t>Structuralism:</a:t>
            </a:r>
            <a:r>
              <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rPr>
              <a:t> a focus on uncovering the fundamental mental components of consciousness, thinking, and other kinds of mental states and activities.</a:t>
            </a:r>
          </a:p>
          <a:p>
            <a:pPr marL="342900" marR="0" lvl="0" indent="-342900" algn="l" defTabSz="914400" rtl="0" eaLnBrk="1" fontAlgn="auto" latinLnBrk="0" hangingPunct="1">
              <a:lnSpc>
                <a:spcPct val="100000"/>
              </a:lnSpc>
              <a:spcBef>
                <a:spcPts val="500"/>
              </a:spcBef>
              <a:spcAft>
                <a:spcPts val="15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Arial" panose="020B0604020202020204"/>
                <a:ea typeface="+mn-ea"/>
                <a:cs typeface="+mn-cs"/>
              </a:rPr>
              <a:t>A perspective developed by Wilhelm Wundt.</a:t>
            </a:r>
          </a:p>
          <a:p>
            <a:pPr marR="0" lvl="0" algn="l" defTabSz="914400" rtl="0" eaLnBrk="1" fontAlgn="auto" latinLnBrk="0" hangingPunct="1">
              <a:lnSpc>
                <a:spcPct val="100000"/>
              </a:lnSpc>
              <a:spcBef>
                <a:spcPts val="500"/>
              </a:spcBef>
              <a:spcAft>
                <a:spcPts val="1500"/>
              </a:spcAft>
              <a:buClrTx/>
              <a:buSzTx/>
              <a:tabLst/>
              <a:defRPr/>
            </a:pPr>
            <a:r>
              <a:rPr kumimoji="0" lang="en-US" i="0" u="none" strike="noStrike" kern="1200" cap="none" spc="0" normalizeH="0" baseline="0" noProof="0" dirty="0">
                <a:ln>
                  <a:noFill/>
                </a:ln>
                <a:solidFill>
                  <a:srgbClr val="000000"/>
                </a:solidFill>
                <a:effectLst/>
                <a:uLnTx/>
                <a:uFillTx/>
                <a:latin typeface="Arial" panose="020B0604020202020204"/>
                <a:ea typeface="+mn-ea"/>
                <a:cs typeface="+mn-cs"/>
              </a:rPr>
              <a:t>Introspection: a </a:t>
            </a:r>
            <a:r>
              <a:rPr kumimoji="0" lang="en-US" b="0" i="0" u="none" strike="noStrike" kern="1200" cap="none" spc="0" normalizeH="0" baseline="0" noProof="0" dirty="0">
                <a:ln>
                  <a:noFill/>
                </a:ln>
                <a:solidFill>
                  <a:srgbClr val="000000"/>
                </a:solidFill>
                <a:effectLst/>
                <a:uLnTx/>
                <a:uFillTx/>
                <a:latin typeface="Arial" panose="020B0604020202020204"/>
                <a:ea typeface="+mn-ea"/>
                <a:cs typeface="+mn-cs"/>
              </a:rPr>
              <a:t>procedure used to study the structure of the mind in which subjects are asked to describe in detail what they are experiencing when they are exposed to a stimulus.</a:t>
            </a:r>
          </a:p>
          <a:p>
            <a:pPr lvl="0">
              <a:spcBef>
                <a:spcPts val="500"/>
              </a:spcBef>
              <a:spcAft>
                <a:spcPts val="500"/>
              </a:spcAft>
              <a:defRPr/>
            </a:pPr>
            <a:r>
              <a:rPr lang="en-US" sz="2400" b="1" dirty="0">
                <a:solidFill>
                  <a:srgbClr val="000000"/>
                </a:solidFill>
                <a:latin typeface="Arial" panose="020B0604020202020204"/>
              </a:rPr>
              <a:t>Functionalism:</a:t>
            </a:r>
            <a:r>
              <a:rPr lang="en-US" sz="2400" dirty="0">
                <a:solidFill>
                  <a:srgbClr val="000000"/>
                </a:solidFill>
                <a:latin typeface="Arial" panose="020B0604020202020204"/>
              </a:rPr>
              <a:t> an approach that concentrates on what the mind does and the role of behavior in allowing people to adapt to their environments.</a:t>
            </a:r>
          </a:p>
          <a:p>
            <a:pPr marL="342900" lvl="0" indent="-342900">
              <a:spcBef>
                <a:spcPts val="500"/>
              </a:spcBef>
              <a:spcAft>
                <a:spcPts val="1500"/>
              </a:spcAft>
              <a:buFont typeface="Arial" panose="020B0604020202020204" pitchFamily="34" charset="0"/>
              <a:buChar char="•"/>
              <a:defRPr/>
            </a:pPr>
            <a:r>
              <a:rPr lang="en-US" sz="2200" dirty="0">
                <a:solidFill>
                  <a:srgbClr val="000000"/>
                </a:solidFill>
                <a:latin typeface="Arial" panose="020B0604020202020204"/>
              </a:rPr>
              <a:t>Developed by William James.</a:t>
            </a:r>
          </a:p>
          <a:p>
            <a:pPr marR="0" lvl="0" algn="l" defTabSz="914400" rtl="0" eaLnBrk="1" fontAlgn="auto" latinLnBrk="0" hangingPunct="1">
              <a:lnSpc>
                <a:spcPct val="100000"/>
              </a:lnSpc>
              <a:spcBef>
                <a:spcPts val="500"/>
              </a:spcBef>
              <a:spcAft>
                <a:spcPts val="1500"/>
              </a:spcAft>
              <a:buClrTx/>
              <a:buSzTx/>
              <a:tabLst/>
              <a:defRPr/>
            </a:pP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2636189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Today’s Five Major Perspectives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69124"/>
            <a:ext cx="8641080" cy="4425620"/>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Those who laid the foundations of psychology shared a common goal: to explain and understand behavior using scientific methods.</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Today’s perspectives emphasize different aspects of behavior and mental processes.</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latin typeface="Arial" panose="020B0604020202020204"/>
                <a:ea typeface="+mn-ea"/>
                <a:cs typeface="+mn-cs"/>
              </a:rPr>
              <a:t>Each takes our understanding of behavior in a somewhat different direction.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38050729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74320" y="304331"/>
            <a:ext cx="8595360" cy="678611"/>
          </a:xfrm>
        </p:spPr>
        <p:txBody>
          <a:bodyPr>
            <a:noAutofit/>
          </a:bodyPr>
          <a:lstStyle/>
          <a:p>
            <a:r>
              <a:rPr lang="en-US" sz="3600" dirty="0">
                <a:cs typeface="Arial" panose="020B0604020202020204" pitchFamily="34" charset="0"/>
              </a:rPr>
              <a:t>The Neuroscience Perspective: Blood, Sweat, and Fears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274007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Neuroscience perspective: </a:t>
            </a: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the approach that views behavior from the perspective of the brain, the nervous system, and other biological functions.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24995948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74320" y="304331"/>
            <a:ext cx="8595360" cy="678611"/>
          </a:xfrm>
        </p:spPr>
        <p:txBody>
          <a:bodyPr>
            <a:noAutofit/>
          </a:bodyPr>
          <a:lstStyle/>
          <a:p>
            <a:r>
              <a:rPr lang="en-US" sz="3600" dirty="0">
                <a:cs typeface="Arial" panose="020B0604020202020204" pitchFamily="34" charset="0"/>
              </a:rPr>
              <a:t>The Psychodynamic Perspective: Understanding the Inner Person</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274007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Psychodynamic perspective: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the approach based on the view that behavior is motivated by inner forces and conflicts about which we have little awareness or control.</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Its origins are linked to Sigmund Freud.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11</a:t>
            </a:fld>
            <a:endParaRPr lang="en-US" dirty="0"/>
          </a:p>
        </p:txBody>
      </p:sp>
    </p:spTree>
    <p:extLst>
      <p:ext uri="{BB962C8B-B14F-4D97-AF65-F5344CB8AC3E}">
        <p14:creationId xmlns:p14="http://schemas.microsoft.com/office/powerpoint/2010/main" val="35645346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74320" y="304331"/>
            <a:ext cx="8595360" cy="678611"/>
          </a:xfrm>
        </p:spPr>
        <p:txBody>
          <a:bodyPr>
            <a:noAutofit/>
          </a:bodyPr>
          <a:lstStyle/>
          <a:p>
            <a:r>
              <a:rPr lang="en-US" sz="3600" dirty="0">
                <a:cs typeface="Arial" panose="020B0604020202020204" pitchFamily="34" charset="0"/>
              </a:rPr>
              <a:t>The Behavioral Perspective: Observing the Outer Person</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2740079"/>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Behavioral perspective: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the approach that suggests that the focus should be on external behavior that can be objectively measured and observed.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John B. Watson was the first to use this approach.</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It was championed by B. F. Skinner, a pioneer in the field.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3579223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74320" y="304331"/>
            <a:ext cx="8595360" cy="678611"/>
          </a:xfrm>
        </p:spPr>
        <p:txBody>
          <a:bodyPr>
            <a:noAutofit/>
          </a:bodyPr>
          <a:lstStyle/>
          <a:p>
            <a:r>
              <a:rPr lang="en-US" sz="3600" dirty="0">
                <a:cs typeface="Arial" panose="020B0604020202020204" pitchFamily="34" charset="0"/>
              </a:rPr>
              <a:t>The Cognitive Perspective: Identifying the Roots of Understanding</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2740079"/>
          </a:xfrm>
        </p:spPr>
        <p:txBody>
          <a:bodyPr/>
          <a:lstStyle/>
          <a:p>
            <a:pPr marL="0" marR="0" lvl="0" indent="0" algn="l" defTabSz="914400" rtl="0" eaLnBrk="1" fontAlgn="auto" latinLnBrk="0" hangingPunct="1">
              <a:lnSpc>
                <a:spcPct val="100000"/>
              </a:lnSpc>
              <a:spcBef>
                <a:spcPts val="500"/>
              </a:spcBef>
              <a:spcAft>
                <a:spcPts val="1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Cognitive perspective: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the approach that focuses on how people think, understand, and know about the world.</a:t>
            </a:r>
          </a:p>
          <a:p>
            <a:pPr marL="0" marR="0" lvl="0" indent="0" algn="l" defTabSz="914400" rtl="0" eaLnBrk="1" fontAlgn="auto" latinLnBrk="0" hangingPunct="1">
              <a:lnSpc>
                <a:spcPct val="100000"/>
              </a:lnSpc>
              <a:spcBef>
                <a:spcPts val="500"/>
              </a:spcBef>
              <a:spcAft>
                <a:spcPts val="15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For many psychologists who adhere to this perspective, thinking is </a:t>
            </a:r>
            <a:r>
              <a:rPr kumimoji="0" lang="en-US" altLang="en-US" sz="2400" i="1" u="none" strike="noStrike" kern="1200" cap="none" spc="0" normalizeH="0" baseline="0" noProof="0" dirty="0">
                <a:ln>
                  <a:noFill/>
                </a:ln>
                <a:solidFill>
                  <a:srgbClr val="000000"/>
                </a:solidFill>
                <a:effectLst/>
                <a:uLnTx/>
                <a:uFillTx/>
                <a:cs typeface="Arial" panose="020B0604020202020204" pitchFamily="34" charset="0"/>
              </a:rPr>
              <a:t>information processing</a:t>
            </a:r>
            <a:r>
              <a:rPr kumimoji="0" lang="en-US" altLang="en-US" sz="2400" u="none" strike="noStrike" kern="1200" cap="none" spc="0" normalizeH="0" baseline="0" noProof="0" dirty="0">
                <a:ln>
                  <a:noFill/>
                </a:ln>
                <a:solidFill>
                  <a:srgbClr val="000000"/>
                </a:solidFill>
                <a:effectLst/>
                <a:uLnTx/>
                <a:uFillTx/>
                <a:cs typeface="Arial" panose="020B0604020202020204" pitchFamily="34" charset="0"/>
              </a:rPr>
              <a: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8276361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182880" y="304331"/>
            <a:ext cx="8778240" cy="678611"/>
          </a:xfrm>
        </p:spPr>
        <p:txBody>
          <a:bodyPr>
            <a:noAutofit/>
          </a:bodyPr>
          <a:lstStyle/>
          <a:p>
            <a:r>
              <a:rPr lang="en-US" sz="3600" dirty="0">
                <a:cs typeface="Arial" panose="020B0604020202020204" pitchFamily="34" charset="0"/>
              </a:rPr>
              <a:t>The Humanistic Perspective: The Unique Qualities of the Human Species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104760"/>
          </a:xfrm>
        </p:spPr>
        <p:txBody>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Humanistic perspective: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suggests individuals naturally strive to grow, develop, and be in control of their lives and behavior. </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Carl Rogers and Abraham Maslow were central figures in the development of this perspective.</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The emphasis is on </a:t>
            </a:r>
            <a:r>
              <a:rPr kumimoji="0" lang="en-US" altLang="en-US" sz="2200" i="1" u="none" strike="noStrike" kern="1200" cap="none" spc="0" normalizeH="0" baseline="0" noProof="0" dirty="0">
                <a:ln>
                  <a:noFill/>
                </a:ln>
                <a:solidFill>
                  <a:srgbClr val="000000"/>
                </a:solidFill>
                <a:effectLst/>
                <a:uLnTx/>
                <a:uFillTx/>
                <a:cs typeface="Arial" panose="020B0604020202020204" pitchFamily="34" charset="0"/>
              </a:rPr>
              <a:t>free will</a:t>
            </a:r>
            <a:r>
              <a:rPr kumimoji="0" lang="en-US" altLang="en-US" sz="2200" u="none" strike="noStrike" kern="1200" cap="none" spc="0" normalizeH="0" baseline="0" noProof="0" dirty="0">
                <a:ln>
                  <a:noFill/>
                </a:ln>
                <a:solidFill>
                  <a:srgbClr val="000000"/>
                </a:solidFill>
                <a:effectLst/>
                <a:uLnTx/>
                <a:uFillTx/>
                <a:cs typeface="Arial" panose="020B0604020202020204" pitchFamily="34" charset="0"/>
              </a:rPr>
              <a:t>.</a:t>
            </a:r>
          </a:p>
          <a:p>
            <a:pPr marL="342900" marR="0" lvl="0" indent="-342900" algn="l" defTabSz="914400" rtl="0" eaLnBrk="1" fontAlgn="auto" latinLnBrk="0" hangingPunct="1">
              <a:lnSpc>
                <a:spcPct val="100000"/>
              </a:lnSpc>
              <a:spcBef>
                <a:spcPts val="500"/>
              </a:spcBef>
              <a:spcAft>
                <a:spcPts val="1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The notion of free will stands in contrast to </a:t>
            </a:r>
            <a:r>
              <a:rPr kumimoji="0" lang="en-US" altLang="en-US" sz="2200" i="1" u="none" strike="noStrike" kern="1200" cap="none" spc="0" normalizeH="0" baseline="0" noProof="0" dirty="0">
                <a:ln>
                  <a:noFill/>
                </a:ln>
                <a:solidFill>
                  <a:srgbClr val="000000"/>
                </a:solidFill>
                <a:effectLst/>
                <a:uLnTx/>
                <a:uFillTx/>
                <a:cs typeface="Arial" panose="020B0604020202020204" pitchFamily="34" charset="0"/>
              </a:rPr>
              <a:t>determinism</a:t>
            </a:r>
            <a:r>
              <a:rPr kumimoji="0" lang="en-US" altLang="en-US" sz="2200" u="none" strike="noStrike" kern="1200" cap="none" spc="0" normalizeH="0" baseline="0" noProof="0" dirty="0">
                <a:ln>
                  <a:noFill/>
                </a:ln>
                <a:solidFill>
                  <a:srgbClr val="000000"/>
                </a:solidFill>
                <a:effectLst/>
                <a:uLnTx/>
                <a:uFillTx/>
                <a:cs typeface="Arial" panose="020B0604020202020204" pitchFamily="34" charset="0"/>
              </a:rPr>
              <a: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890839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182880" y="304331"/>
            <a:ext cx="8778240" cy="678611"/>
          </a:xfrm>
        </p:spPr>
        <p:txBody>
          <a:bodyPr>
            <a:noAutofit/>
          </a:bodyPr>
          <a:lstStyle/>
          <a:p>
            <a:r>
              <a:rPr lang="en-US" sz="3600" dirty="0">
                <a:cs typeface="Arial" panose="020B0604020202020204" pitchFamily="34" charset="0"/>
              </a:rPr>
              <a:t>Psychology’s Key Issues and Controversies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104760"/>
          </a:xfrm>
        </p:spPr>
        <p:txBody>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altLang="en-US" sz="2400" b="1" i="1" u="none" strike="noStrike" kern="1200" cap="none" spc="0" normalizeH="0" baseline="0" noProof="0" dirty="0">
                <a:ln>
                  <a:noFill/>
                </a:ln>
                <a:solidFill>
                  <a:srgbClr val="000000"/>
                </a:solidFill>
                <a:effectLst/>
                <a:uLnTx/>
                <a:uFillTx/>
                <a:cs typeface="Arial" panose="020B0604020202020204" pitchFamily="34" charset="0"/>
              </a:rPr>
              <a:t>Issue 1: </a:t>
            </a:r>
            <a:r>
              <a:rPr kumimoji="0" lang="en-US" altLang="en-US" sz="2400" i="1" u="none" strike="noStrike" kern="1200" cap="none" spc="0" normalizeH="0" baseline="0" noProof="0" dirty="0">
                <a:ln>
                  <a:noFill/>
                </a:ln>
                <a:solidFill>
                  <a:srgbClr val="000000"/>
                </a:solidFill>
                <a:effectLst/>
                <a:uLnTx/>
                <a:uFillTx/>
                <a:cs typeface="Arial" panose="020B0604020202020204" pitchFamily="34" charset="0"/>
              </a:rPr>
              <a:t>Nature (heredity) versus nurture (environment).</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cs typeface="Arial" panose="020B0604020202020204" pitchFamily="34" charset="0"/>
              </a:rPr>
              <a:t>How much of people’s behavior is due to their genetically determined nature?</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cs typeface="Arial" panose="020B0604020202020204" pitchFamily="34" charset="0"/>
              </a:rPr>
              <a:t>How much is due to nurture—the influences of the physical and social environment in which a child is raised?</a:t>
            </a:r>
          </a:p>
          <a:p>
            <a:pPr marL="342900" marR="0" lvl="0" indent="-342900" algn="l" defTabSz="914400" rtl="0" eaLnBrk="1" fontAlgn="auto" latinLnBrk="0" hangingPunct="1">
              <a:lnSpc>
                <a:spcPct val="100000"/>
              </a:lnSpc>
              <a:spcBef>
                <a:spcPts val="500"/>
              </a:spcBef>
              <a:spcAft>
                <a:spcPts val="500"/>
              </a:spcAft>
              <a:buClrTx/>
              <a:buSzTx/>
              <a:buFont typeface="Arial" panose="020B0604020202020204" pitchFamily="34" charset="0"/>
              <a:buChar char="•"/>
              <a:tabLst/>
              <a:defRPr/>
            </a:pPr>
            <a:r>
              <a:rPr kumimoji="0" lang="en-US" altLang="en-US" i="0" u="none" strike="noStrike" kern="1200" cap="none" spc="0" normalizeH="0" baseline="0" noProof="0" dirty="0">
                <a:ln>
                  <a:noFill/>
                </a:ln>
                <a:solidFill>
                  <a:srgbClr val="000000"/>
                </a:solidFill>
                <a:effectLst/>
                <a:uLnTx/>
                <a:uFillTx/>
                <a:cs typeface="Arial" panose="020B0604020202020204" pitchFamily="34" charset="0"/>
              </a:rPr>
              <a:t>What is the interplay between heredity and environment?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15</a:t>
            </a:fld>
            <a:endParaRPr lang="en-US" dirty="0"/>
          </a:p>
        </p:txBody>
      </p:sp>
    </p:spTree>
    <p:extLst>
      <p:ext uri="{BB962C8B-B14F-4D97-AF65-F5344CB8AC3E}">
        <p14:creationId xmlns:p14="http://schemas.microsoft.com/office/powerpoint/2010/main" val="3041213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182880" y="304331"/>
            <a:ext cx="8778240" cy="678611"/>
          </a:xfrm>
        </p:spPr>
        <p:txBody>
          <a:bodyPr>
            <a:noAutofit/>
          </a:bodyPr>
          <a:lstStyle/>
          <a:p>
            <a:r>
              <a:rPr lang="en-US" sz="3600" dirty="0">
                <a:cs typeface="Arial" panose="020B0604020202020204" pitchFamily="34" charset="0"/>
              </a:rPr>
              <a:t>Psychology’s Key Issues and Controversies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104760"/>
          </a:xfrm>
        </p:spPr>
        <p:txBody>
          <a:bodyPr>
            <a:normAutofit/>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altLang="en-US" sz="2400" b="1" i="1" u="none" strike="noStrike" kern="1200" cap="none" spc="0" normalizeH="0" baseline="0" noProof="0" dirty="0">
                <a:ln>
                  <a:noFill/>
                </a:ln>
                <a:solidFill>
                  <a:srgbClr val="000000"/>
                </a:solidFill>
                <a:effectLst/>
                <a:uLnTx/>
                <a:uFillTx/>
                <a:cs typeface="Arial" panose="020B0604020202020204" pitchFamily="34" charset="0"/>
              </a:rPr>
              <a:t>Issue 2: </a:t>
            </a:r>
            <a:r>
              <a:rPr kumimoji="0" lang="en-US" altLang="en-US" sz="2400" i="1" u="none" strike="noStrike" kern="1200" cap="none" spc="0" normalizeH="0" baseline="0" noProof="0" dirty="0">
                <a:ln>
                  <a:noFill/>
                </a:ln>
                <a:solidFill>
                  <a:srgbClr val="000000"/>
                </a:solidFill>
                <a:effectLst/>
                <a:uLnTx/>
                <a:uFillTx/>
                <a:cs typeface="Arial" panose="020B0604020202020204" pitchFamily="34" charset="0"/>
              </a:rPr>
              <a:t>Conscious versus unconscious causes of behavior.</a:t>
            </a:r>
          </a:p>
          <a:p>
            <a:pPr marR="0" lvl="0" algn="l" defTabSz="914400" rtl="0" eaLnBrk="1" fontAlgn="auto" latinLnBrk="0" hangingPunct="1">
              <a:lnSpc>
                <a:spcPct val="100000"/>
              </a:lnSpc>
              <a:spcBef>
                <a:spcPts val="500"/>
              </a:spcBef>
              <a:spcAft>
                <a:spcPts val="500"/>
              </a:spcAft>
              <a:buClrTx/>
              <a:buSzTx/>
              <a:tabLst/>
              <a:defRPr/>
            </a:pPr>
            <a:r>
              <a:rPr kumimoji="0" lang="en-US" altLang="en-US" sz="2400" b="1" i="1" u="none" strike="noStrike" kern="1200" cap="none" spc="0" normalizeH="0" baseline="0" noProof="0" dirty="0">
                <a:ln>
                  <a:noFill/>
                </a:ln>
                <a:solidFill>
                  <a:srgbClr val="000000"/>
                </a:solidFill>
                <a:effectLst/>
                <a:uLnTx/>
                <a:uFillTx/>
                <a:cs typeface="Arial" panose="020B0604020202020204" pitchFamily="34" charset="0"/>
              </a:rPr>
              <a:t>Issue 3:</a:t>
            </a:r>
            <a:r>
              <a:rPr kumimoji="0" lang="en-US" altLang="en-US" sz="2400" i="1" u="none" strike="noStrike" kern="1200" cap="none" spc="0" normalizeH="0" baseline="0" noProof="0" dirty="0">
                <a:ln>
                  <a:noFill/>
                </a:ln>
                <a:solidFill>
                  <a:srgbClr val="000000"/>
                </a:solidFill>
                <a:effectLst/>
                <a:uLnTx/>
                <a:uFillTx/>
                <a:cs typeface="Arial" panose="020B0604020202020204" pitchFamily="34" charset="0"/>
              </a:rPr>
              <a:t> Observable behavior versus internal mental processes.</a:t>
            </a:r>
          </a:p>
          <a:p>
            <a:pPr lvl="0">
              <a:spcBef>
                <a:spcPts val="500"/>
              </a:spcBef>
              <a:spcAft>
                <a:spcPts val="500"/>
              </a:spcAft>
              <a:defRPr/>
            </a:pPr>
            <a:r>
              <a:rPr lang="en-US" altLang="en-US" sz="2800" b="1" i="1" dirty="0">
                <a:solidFill>
                  <a:srgbClr val="000000"/>
                </a:solidFill>
                <a:cs typeface="Arial" panose="020B0604020202020204" pitchFamily="34" charset="0"/>
              </a:rPr>
              <a:t>Issue 4:</a:t>
            </a:r>
            <a:r>
              <a:rPr lang="en-US" altLang="en-US" sz="2800" i="1" dirty="0">
                <a:solidFill>
                  <a:srgbClr val="000000"/>
                </a:solidFill>
                <a:cs typeface="Arial" panose="020B0604020202020204" pitchFamily="34" charset="0"/>
              </a:rPr>
              <a:t> </a:t>
            </a:r>
            <a:r>
              <a:rPr lang="en-US" altLang="en-US" sz="2400" i="1" dirty="0">
                <a:solidFill>
                  <a:srgbClr val="000000"/>
                </a:solidFill>
                <a:cs typeface="Arial" panose="020B0604020202020204" pitchFamily="34" charset="0"/>
              </a:rPr>
              <a:t>Free will versus determinism.</a:t>
            </a:r>
          </a:p>
          <a:p>
            <a:pPr lvl="0">
              <a:spcBef>
                <a:spcPts val="500"/>
              </a:spcBef>
              <a:spcAft>
                <a:spcPts val="500"/>
              </a:spcAft>
              <a:defRPr/>
            </a:pPr>
            <a:r>
              <a:rPr lang="en-US" altLang="en-US" sz="2800" b="1" i="1" dirty="0">
                <a:solidFill>
                  <a:srgbClr val="000000"/>
                </a:solidFill>
                <a:cs typeface="Arial" panose="020B0604020202020204" pitchFamily="34" charset="0"/>
              </a:rPr>
              <a:t>Issue 5:</a:t>
            </a:r>
            <a:r>
              <a:rPr lang="en-US" altLang="en-US" sz="2800" i="1" dirty="0">
                <a:solidFill>
                  <a:srgbClr val="000000"/>
                </a:solidFill>
                <a:cs typeface="Arial" panose="020B0604020202020204" pitchFamily="34" charset="0"/>
              </a:rPr>
              <a:t> </a:t>
            </a:r>
            <a:r>
              <a:rPr lang="en-US" altLang="en-US" sz="2400" i="1" dirty="0">
                <a:solidFill>
                  <a:srgbClr val="000000"/>
                </a:solidFill>
                <a:cs typeface="Arial" panose="020B0604020202020204" pitchFamily="34" charset="0"/>
              </a:rPr>
              <a:t>Individual differences versus universal principles</a:t>
            </a:r>
          </a:p>
          <a:p>
            <a:pPr marR="0" lvl="0" algn="l" defTabSz="914400" rtl="0" eaLnBrk="1" fontAlgn="auto" latinLnBrk="0" hangingPunct="1">
              <a:lnSpc>
                <a:spcPct val="100000"/>
              </a:lnSpc>
              <a:spcBef>
                <a:spcPts val="500"/>
              </a:spcBef>
              <a:spcAft>
                <a:spcPts val="500"/>
              </a:spcAft>
              <a:buClrTx/>
              <a:buSzTx/>
              <a:tabLst/>
              <a:defRPr/>
            </a:pPr>
            <a:endParaRPr kumimoji="0" lang="en-US" altLang="en-US" sz="2400" i="1" u="none" strike="noStrike" kern="1200" cap="none" spc="0" normalizeH="0" baseline="0" noProof="0" dirty="0">
              <a:ln>
                <a:noFill/>
              </a:ln>
              <a:solidFill>
                <a:srgbClr val="000000"/>
              </a:solidFill>
              <a:effectLst/>
              <a:uLnTx/>
              <a:uFillTx/>
              <a:cs typeface="Arial" panose="020B0604020202020204" pitchFamily="34" charset="0"/>
            </a:endParaRP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714971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MODULE 3—Research in Psychology</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is the scientific method?</a:t>
            </a:r>
          </a:p>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role do theories and hypotheses play in psychological research?</a:t>
            </a:r>
          </a:p>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research methods do psychologists use?</a:t>
            </a:r>
          </a:p>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How do psychologists establish cause-and-effect relationships in research studies?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8151436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The Scientific Method</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595360" cy="2620734"/>
          </a:xfrm>
        </p:spPr>
        <p:txBody>
          <a:bodyPr/>
          <a:lstStyle/>
          <a:p>
            <a:pPr marL="0" marR="0" lvl="0" indent="0" algn="l" defTabSz="914400" rtl="0" eaLnBrk="1" fontAlgn="auto" latinLnBrk="0" hangingPunct="1">
              <a:lnSpc>
                <a:spcPct val="100000"/>
              </a:lnSpc>
              <a:spcBef>
                <a:spcPts val="0"/>
              </a:spcBef>
              <a:spcAft>
                <a:spcPts val="1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Scientific method: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an approach through which psychologists systematically acquire knowledge and understanding about behavior and other phenomena of interest.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1051777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3 FIGURE 1</a:t>
            </a:r>
          </a:p>
        </p:txBody>
      </p:sp>
      <p:pic>
        <p:nvPicPr>
          <p:cNvPr id="8" name="Picture 7" descr="A flow cycle shows the parameters of different components of the scientific method leading to each other.">
            <a:extLst>
              <a:ext uri="{FF2B5EF4-FFF2-40B4-BE49-F238E27FC236}">
                <a16:creationId xmlns:a16="http://schemas.microsoft.com/office/drawing/2014/main" id="{CE42E16D-FB4B-30CE-682D-3D704E8129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49908" y="1154238"/>
            <a:ext cx="4844185" cy="4078224"/>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545774"/>
            <a:ext cx="8458200" cy="653143"/>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The scientific method, which encompasses the process of identifying, asking, and answering questions, is used by psychologists and researchers from every other scientific discipline to come to an understanding about the world.</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2072409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Theories: Specifying Broad Explanations</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Theories:</a:t>
            </a:r>
            <a:r>
              <a:rPr kumimoji="0" lang="en-US" altLang="en-US" sz="2400" b="0" u="none" strike="noStrike" kern="1200" cap="none" spc="0" normalizeH="0" baseline="0" noProof="0" dirty="0">
                <a:ln>
                  <a:noFill/>
                </a:ln>
                <a:solidFill>
                  <a:srgbClr val="000000"/>
                </a:solidFill>
                <a:effectLst/>
                <a:uLnTx/>
                <a:uFillTx/>
                <a:latin typeface="Arial" panose="020B0604020202020204"/>
                <a:ea typeface="+mn-ea"/>
                <a:cs typeface="+mn-cs"/>
              </a:rPr>
              <a:t> broad explanations and predictions concerning observations of interest.</a:t>
            </a:r>
          </a:p>
          <a:p>
            <a:pPr marL="0" marR="0" lvl="0" indent="0" algn="l" defTabSz="914400" rtl="0" eaLnBrk="1" fontAlgn="auto" latinLnBrk="0" hangingPunct="1">
              <a:lnSpc>
                <a:spcPct val="100000"/>
              </a:lnSpc>
              <a:spcBef>
                <a:spcPts val="1000"/>
              </a:spcBef>
              <a:spcAft>
                <a:spcPts val="500"/>
              </a:spcAft>
              <a:buClrTx/>
              <a:buSzTx/>
              <a:buFont typeface="Arial" panose="020B0604020202020204" pitchFamily="34" charset="0"/>
              <a:buNone/>
              <a:tabLst/>
              <a:defRPr/>
            </a:pPr>
            <a:r>
              <a:rPr kumimoji="0" lang="en-US" altLang="en-US" sz="2400" b="0" u="none" strike="noStrike" kern="1200" cap="none" spc="0" normalizeH="0" baseline="0" noProof="0" dirty="0">
                <a:ln>
                  <a:noFill/>
                </a:ln>
                <a:solidFill>
                  <a:srgbClr val="000000"/>
                </a:solidFill>
                <a:effectLst/>
                <a:uLnTx/>
                <a:uFillTx/>
                <a:latin typeface="Arial" panose="020B0604020202020204"/>
                <a:ea typeface="+mn-ea"/>
                <a:cs typeface="+mn-cs"/>
              </a:rPr>
              <a:t>Theories provide a framework for understanding the relationships among a set of unorganized facts or principles.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1867218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Hypotheses: Crafting Testable Predictions </a:t>
            </a: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j-ea"/>
                <a:cs typeface="+mj-cs"/>
              </a:rPr>
              <a:t>1</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cs typeface="Arial" panose="020B0604020202020204" pitchFamily="34" charset="0"/>
              </a:rPr>
              <a:t>Hypothesis: </a:t>
            </a:r>
            <a:r>
              <a:rPr kumimoji="0" lang="en-US" sz="2400" b="0" i="0" u="none" strike="noStrike" kern="1200" cap="none" spc="0" normalizeH="0" baseline="0" noProof="0" dirty="0">
                <a:ln>
                  <a:noFill/>
                </a:ln>
                <a:solidFill>
                  <a:srgbClr val="000000"/>
                </a:solidFill>
                <a:effectLst/>
                <a:uLnTx/>
                <a:uFillTx/>
                <a:cs typeface="Arial" panose="020B0604020202020204" pitchFamily="34" charset="0"/>
              </a:rPr>
              <a:t>a prediction, stemming from a theory, stated in a way that allows it to be tested.</a:t>
            </a:r>
          </a:p>
          <a:p>
            <a:pPr marL="342900" marR="0" lvl="0" indent="-342900" algn="l" defTabSz="914400" rtl="0" eaLnBrk="1" fontAlgn="auto" latinLnBrk="0" hangingPunct="1">
              <a:lnSpc>
                <a:spcPct val="100000"/>
              </a:lnSpc>
              <a:spcBef>
                <a:spcPts val="1000"/>
              </a:spcBef>
              <a:spcAft>
                <a:spcPts val="250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cs typeface="Arial" panose="020B0604020202020204" pitchFamily="34" charset="0"/>
              </a:rPr>
              <a:t>For example: The more people who witness an emergency situation, the less likely it is that help will be given to a victim.</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000000"/>
                </a:solidFill>
                <a:effectLst/>
                <a:uLnTx/>
                <a:uFillTx/>
                <a:cs typeface="Arial" panose="020B0604020202020204" pitchFamily="34" charset="0"/>
              </a:rPr>
              <a:t>Operational definition: </a:t>
            </a:r>
            <a:r>
              <a:rPr kumimoji="0" lang="en-US" sz="2400" b="0" i="0" u="none" strike="noStrike" kern="1200" cap="none" spc="0" normalizeH="0" baseline="0" noProof="0" dirty="0">
                <a:ln>
                  <a:noFill/>
                </a:ln>
                <a:solidFill>
                  <a:srgbClr val="000000"/>
                </a:solidFill>
                <a:effectLst/>
                <a:uLnTx/>
                <a:uFillTx/>
                <a:cs typeface="Arial" panose="020B0604020202020204" pitchFamily="34" charset="0"/>
              </a:rPr>
              <a:t>the translation of a hypothesis into specific, testable procedures that can be measured and observed.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4056817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Psychological Research</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Research</a:t>
            </a:r>
            <a:r>
              <a:rPr kumimoji="0" lang="en-US" sz="2400" i="0" u="none" strike="noStrike" kern="1200" cap="none" spc="0" normalizeH="0" baseline="0" noProof="0" dirty="0">
                <a:ln>
                  <a:noFill/>
                </a:ln>
                <a:solidFill>
                  <a:srgbClr val="000000"/>
                </a:solidFill>
                <a:effectLst/>
                <a:uLnTx/>
                <a:uFillTx/>
                <a:cs typeface="Arial" panose="020B0604020202020204" pitchFamily="34" charset="0"/>
              </a:rPr>
              <a:t> is systematic inquiry aimed at the discovery of new knowledge and is a central ingredient of the scientific method in psychology.</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0" u="none" strike="noStrike" kern="1200" cap="none" spc="0" normalizeH="0" baseline="0" noProof="0" dirty="0">
                <a:ln>
                  <a:noFill/>
                </a:ln>
                <a:solidFill>
                  <a:srgbClr val="000000"/>
                </a:solidFill>
                <a:effectLst/>
                <a:uLnTx/>
                <a:uFillTx/>
                <a:cs typeface="Arial" panose="020B0604020202020204" pitchFamily="34" charset="0"/>
              </a:rPr>
              <a:t>It provides the key to understanding the accuracy of hypotheses and theories.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22</a:t>
            </a:fld>
            <a:endParaRPr lang="en-US" dirty="0"/>
          </a:p>
        </p:txBody>
      </p:sp>
    </p:spTree>
    <p:extLst>
      <p:ext uri="{BB962C8B-B14F-4D97-AF65-F5344CB8AC3E}">
        <p14:creationId xmlns:p14="http://schemas.microsoft.com/office/powerpoint/2010/main" val="3179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Naturalistic Observation</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cs typeface="Arial" panose="020B0604020202020204" pitchFamily="34" charset="0"/>
              </a:rPr>
              <a:t>Naturalistic observation:</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 an investigator observes some naturally occurring behavior and does not make a change in the situation.</a:t>
            </a:r>
          </a:p>
          <a:p>
            <a:pPr marL="342900" marR="0" lvl="0" indent="-342900" algn="l" defTabSz="914400" rtl="0" eaLnBrk="1" fontAlgn="auto" latinLnBrk="0" hangingPunct="1">
              <a:lnSpc>
                <a:spcPct val="100000"/>
              </a:lnSpc>
              <a:spcBef>
                <a:spcPts val="1000"/>
              </a:spcBef>
              <a:spcAft>
                <a:spcPts val="3000"/>
              </a:spcAft>
              <a:buClrTx/>
              <a:buSzTx/>
              <a:buFont typeface="Arial" panose="020B0604020202020204" pitchFamily="34" charset="0"/>
              <a:buChar char="•"/>
              <a:tabLst/>
              <a:defRPr/>
            </a:pPr>
            <a:r>
              <a:rPr kumimoji="0" lang="en-US" sz="2200" u="none" strike="noStrike" kern="1200" cap="none" spc="0" normalizeH="0" baseline="0" noProof="0" dirty="0">
                <a:ln>
                  <a:noFill/>
                </a:ln>
                <a:solidFill>
                  <a:srgbClr val="000000"/>
                </a:solidFill>
                <a:effectLst/>
                <a:uLnTx/>
                <a:uFillTx/>
                <a:cs typeface="Arial" panose="020B0604020202020204" pitchFamily="34" charset="0"/>
              </a:rPr>
              <a:t>Significantly, the researcher simply records what occurs.</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Advantage: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obtains a sample of what people do in their natural habitat.</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Disadvantage:</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 the inability to control any factors of interest.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23</a:t>
            </a:fld>
            <a:endParaRPr lang="en-US" dirty="0"/>
          </a:p>
        </p:txBody>
      </p:sp>
    </p:spTree>
    <p:extLst>
      <p:ext uri="{BB962C8B-B14F-4D97-AF65-F5344CB8AC3E}">
        <p14:creationId xmlns:p14="http://schemas.microsoft.com/office/powerpoint/2010/main" val="3340914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Survey Research</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cs typeface="Arial" panose="020B0604020202020204" pitchFamily="34" charset="0"/>
              </a:rPr>
              <a:t>Survey research: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people chosen to represent a larger population are asked a series of questions about their behavior, thoughts, or attitudes.</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Advantage: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if the sample is representative, make it possible to infer how a larger group would respond.</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Disadvantages:</a:t>
            </a:r>
          </a:p>
          <a:p>
            <a:pPr marL="342900" marR="0" lvl="0" indent="-342900" algn="l" defTabSz="914400" rtl="0" eaLnBrk="1" fontAlgn="auto" latinLnBrk="0" hangingPunct="1">
              <a:lnSpc>
                <a:spcPct val="100000"/>
              </a:lnSpc>
              <a:spcBef>
                <a:spcPts val="1000"/>
              </a:spcBef>
              <a:spcAft>
                <a:spcPts val="800"/>
              </a:spcAft>
              <a:buClrTx/>
              <a:buSzTx/>
              <a:buFont typeface="Arial" panose="020B0604020202020204" pitchFamily="34" charset="0"/>
              <a:buChar char="•"/>
              <a:tabLst/>
              <a:defRPr/>
            </a:pPr>
            <a:r>
              <a:rPr kumimoji="0" lang="en-US" sz="2200" u="none" strike="noStrike" kern="1200" cap="none" spc="0" normalizeH="0" baseline="0" noProof="0" dirty="0">
                <a:ln>
                  <a:noFill/>
                </a:ln>
                <a:solidFill>
                  <a:srgbClr val="000000"/>
                </a:solidFill>
                <a:effectLst/>
                <a:uLnTx/>
                <a:uFillTx/>
                <a:cs typeface="Arial" panose="020B0604020202020204" pitchFamily="34" charset="0"/>
              </a:rPr>
              <a:t>Results will be largely inconsequential if the sample is not representative.</a:t>
            </a:r>
          </a:p>
          <a:p>
            <a:pPr marL="342900" marR="0" lvl="0" indent="-342900" algn="l" defTabSz="914400" rtl="0" eaLnBrk="1" fontAlgn="auto" latinLnBrk="0" hangingPunct="1">
              <a:lnSpc>
                <a:spcPct val="100000"/>
              </a:lnSpc>
              <a:spcBef>
                <a:spcPts val="1000"/>
              </a:spcBef>
              <a:spcAft>
                <a:spcPts val="800"/>
              </a:spcAft>
              <a:buClrTx/>
              <a:buSzTx/>
              <a:buFont typeface="Arial" panose="020B0604020202020204" pitchFamily="34" charset="0"/>
              <a:buChar char="•"/>
              <a:tabLst/>
              <a:defRPr/>
            </a:pPr>
            <a:r>
              <a:rPr kumimoji="0" lang="en-US" sz="2200" u="none" strike="noStrike" kern="1200" cap="none" spc="0" normalizeH="0" baseline="0" noProof="0" dirty="0">
                <a:ln>
                  <a:noFill/>
                </a:ln>
                <a:solidFill>
                  <a:srgbClr val="000000"/>
                </a:solidFill>
                <a:effectLst/>
                <a:uLnTx/>
                <a:uFillTx/>
                <a:cs typeface="Arial" panose="020B0604020202020204" pitchFamily="34" charset="0"/>
              </a:rPr>
              <a:t>Survey respondents may not be truthful about their attitudes or may be unaware of their true attitudes.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24</a:t>
            </a:fld>
            <a:endParaRPr lang="en-US" dirty="0"/>
          </a:p>
        </p:txBody>
      </p:sp>
    </p:spTree>
    <p:extLst>
      <p:ext uri="{BB962C8B-B14F-4D97-AF65-F5344CB8AC3E}">
        <p14:creationId xmlns:p14="http://schemas.microsoft.com/office/powerpoint/2010/main" val="38900384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The Case Study</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cs typeface="Arial" panose="020B0604020202020204" pitchFamily="34" charset="0"/>
              </a:rPr>
              <a:t>Case study: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an in-depth, intensive investigation of an individual or a small group of people.</a:t>
            </a:r>
          </a:p>
          <a:p>
            <a:pPr marL="342900" marR="0" lvl="0" indent="-342900" algn="l" defTabSz="914400" rtl="0" eaLnBrk="1" fontAlgn="auto" latinLnBrk="0" hangingPunct="1">
              <a:lnSpc>
                <a:spcPct val="100000"/>
              </a:lnSpc>
              <a:spcBef>
                <a:spcPts val="1000"/>
              </a:spcBef>
              <a:spcAft>
                <a:spcPts val="2000"/>
              </a:spcAft>
              <a:buClrTx/>
              <a:buSzTx/>
              <a:buFont typeface="Arial" panose="020B0604020202020204" pitchFamily="34" charset="0"/>
              <a:buChar char="•"/>
              <a:tabLst/>
              <a:defRPr/>
            </a:pPr>
            <a:r>
              <a:rPr kumimoji="0" lang="en-US" sz="2200" u="none" strike="noStrike" kern="1200" cap="none" spc="0" normalizeH="0" baseline="0" noProof="0" dirty="0">
                <a:ln>
                  <a:noFill/>
                </a:ln>
                <a:solidFill>
                  <a:srgbClr val="000000"/>
                </a:solidFill>
                <a:effectLst/>
                <a:uLnTx/>
                <a:uFillTx/>
                <a:cs typeface="Arial" panose="020B0604020202020204" pitchFamily="34" charset="0"/>
              </a:rPr>
              <a:t>Might include </a:t>
            </a:r>
            <a:r>
              <a:rPr kumimoji="0" lang="en-US" sz="2200" i="1" u="none" strike="noStrike" kern="1200" cap="none" spc="0" normalizeH="0" baseline="0" noProof="0" dirty="0">
                <a:ln>
                  <a:noFill/>
                </a:ln>
                <a:solidFill>
                  <a:srgbClr val="000000"/>
                </a:solidFill>
                <a:effectLst/>
                <a:uLnTx/>
                <a:uFillTx/>
                <a:cs typeface="Arial" panose="020B0604020202020204" pitchFamily="34" charset="0"/>
              </a:rPr>
              <a:t>psychological testing,</a:t>
            </a:r>
            <a:r>
              <a:rPr kumimoji="0" lang="en-US" sz="2200" u="none" strike="noStrike" kern="1200" cap="none" spc="0" normalizeH="0" baseline="0" noProof="0" dirty="0">
                <a:ln>
                  <a:noFill/>
                </a:ln>
                <a:solidFill>
                  <a:srgbClr val="000000"/>
                </a:solidFill>
                <a:effectLst/>
                <a:uLnTx/>
                <a:uFillTx/>
                <a:cs typeface="Arial" panose="020B0604020202020204" pitchFamily="34" charset="0"/>
              </a:rPr>
              <a:t> where a carefully designed set of questions is used to gain some insight into the personality of the individual or group.</a:t>
            </a:r>
          </a:p>
          <a:p>
            <a:pPr marL="0" marR="0" lvl="0" indent="0" algn="l" defTabSz="914400" rtl="0" eaLnBrk="1" fontAlgn="auto" latinLnBrk="0" hangingPunct="1">
              <a:lnSpc>
                <a:spcPct val="100000"/>
              </a:lnSpc>
              <a:spcBef>
                <a:spcPts val="1000"/>
              </a:spcBef>
              <a:spcAft>
                <a:spcPts val="15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Advantage: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insights can improve our understanding of people in general.</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Disadvantage: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small samples or unique individuals make it impossible to make valid generalizations about a larger population.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25</a:t>
            </a:fld>
            <a:endParaRPr lang="en-US" dirty="0"/>
          </a:p>
        </p:txBody>
      </p:sp>
    </p:spTree>
    <p:extLst>
      <p:ext uri="{BB962C8B-B14F-4D97-AF65-F5344CB8AC3E}">
        <p14:creationId xmlns:p14="http://schemas.microsoft.com/office/powerpoint/2010/main" val="1957926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Correlational Research </a:t>
            </a: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j-ea"/>
                <a:cs typeface="+mj-cs"/>
              </a:rPr>
              <a:t>1</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403987"/>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cs typeface="Arial" panose="020B0604020202020204" pitchFamily="34" charset="0"/>
              </a:rPr>
              <a:t>Variables: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behaviors, events, or other characteristics that can change, or vary, in some way.</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cs typeface="Arial" panose="020B0604020202020204" pitchFamily="34" charset="0"/>
              </a:rPr>
              <a:t>Correlational research: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the relationship between two sets of variables is examined to determine whether they are associated or correlated.</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Disadvantage: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correlational research cannot demonstrate cause-and-effect relationships.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26</a:t>
            </a:fld>
            <a:endParaRPr lang="en-US" dirty="0"/>
          </a:p>
        </p:txBody>
      </p:sp>
    </p:spTree>
    <p:extLst>
      <p:ext uri="{BB962C8B-B14F-4D97-AF65-F5344CB8AC3E}">
        <p14:creationId xmlns:p14="http://schemas.microsoft.com/office/powerpoint/2010/main" val="2544130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Correlational Research </a:t>
            </a: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j-ea"/>
                <a:cs typeface="+mj-cs"/>
              </a:rPr>
              <a:t>2</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046720" cy="5139081"/>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Positive correlation: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as the value of one variable increases, so will the value of the other variable.</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sz="2400" i="1" u="none" strike="noStrike" kern="1200" cap="none" spc="0" normalizeH="0" baseline="0" noProof="0" dirty="0">
                <a:ln>
                  <a:noFill/>
                </a:ln>
                <a:solidFill>
                  <a:srgbClr val="000000"/>
                </a:solidFill>
                <a:effectLst/>
                <a:uLnTx/>
                <a:uFillTx/>
                <a:cs typeface="Arial" panose="020B0604020202020204" pitchFamily="34" charset="0"/>
              </a:rPr>
              <a:t>Negative correlation: </a:t>
            </a:r>
            <a:r>
              <a:rPr kumimoji="0" lang="en-US" sz="2400" u="none" strike="noStrike" kern="1200" cap="none" spc="0" normalizeH="0" baseline="0" noProof="0" dirty="0">
                <a:ln>
                  <a:noFill/>
                </a:ln>
                <a:solidFill>
                  <a:srgbClr val="000000"/>
                </a:solidFill>
                <a:effectLst/>
                <a:uLnTx/>
                <a:uFillTx/>
                <a:cs typeface="Arial" panose="020B0604020202020204" pitchFamily="34" charset="0"/>
              </a:rPr>
              <a:t>as the value of one variable increases, value of the other variable will decrease.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27</a:t>
            </a:fld>
            <a:endParaRPr lang="en-US" dirty="0"/>
          </a:p>
        </p:txBody>
      </p:sp>
    </p:spTree>
    <p:extLst>
      <p:ext uri="{BB962C8B-B14F-4D97-AF65-F5344CB8AC3E}">
        <p14:creationId xmlns:p14="http://schemas.microsoft.com/office/powerpoint/2010/main" val="11813438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Experimental Research</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Experiment: </a:t>
            </a: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investigation of the relationship between two (or more) variables by deliberately producing a change in one variable in a situation and observing the effects on the second variable.</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Experimental manipulation: </a:t>
            </a: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change that an experimenter deliberately produces in a situation.</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a:ea typeface="+mn-ea"/>
                <a:cs typeface="+mn-cs"/>
              </a:rPr>
              <a:t>Advantage: </a:t>
            </a: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only way psychologists can establish </a:t>
            </a:r>
            <a:b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b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cause-and-effect relationships.</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a:ea typeface="+mn-ea"/>
                <a:cs typeface="+mn-cs"/>
              </a:rPr>
              <a:t>Disadvantage: </a:t>
            </a: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to be valid, requires careful controls.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28</a:t>
            </a:fld>
            <a:endParaRPr lang="en-US" dirty="0"/>
          </a:p>
        </p:txBody>
      </p:sp>
    </p:spTree>
    <p:extLst>
      <p:ext uri="{BB962C8B-B14F-4D97-AF65-F5344CB8AC3E}">
        <p14:creationId xmlns:p14="http://schemas.microsoft.com/office/powerpoint/2010/main" val="26644900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822960" y="304331"/>
            <a:ext cx="7498080" cy="678611"/>
          </a:xfrm>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Experimental Groups and Control Groups</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Treatment: </a:t>
            </a: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the manipulation implemented by the experimenter.</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Experimental group: </a:t>
            </a: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any group participating in an experiment that receives a treatment.</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Control group: </a:t>
            </a: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a group participating in an experiment that receives no treatment.</a:t>
            </a:r>
          </a:p>
          <a:p>
            <a:pPr marL="0" marR="0" lvl="0" indent="0" algn="l" defTabSz="914400" rtl="0" eaLnBrk="1" fontAlgn="auto" latinLnBrk="0" hangingPunct="1">
              <a:lnSpc>
                <a:spcPct val="100000"/>
              </a:lnSpc>
              <a:spcBef>
                <a:spcPts val="1000"/>
              </a:spcBef>
              <a:spcAft>
                <a:spcPts val="80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By employing both experimental and control groups, researchers are able to rule out the possibility that something other than the experimental manipulation produced the results.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29</a:t>
            </a:fld>
            <a:endParaRPr lang="en-US" dirty="0"/>
          </a:p>
        </p:txBody>
      </p:sp>
    </p:spTree>
    <p:extLst>
      <p:ext uri="{BB962C8B-B14F-4D97-AF65-F5344CB8AC3E}">
        <p14:creationId xmlns:p14="http://schemas.microsoft.com/office/powerpoint/2010/main" val="22765775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678611"/>
          </a:xfrm>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Independent and Dependent Variables</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749049"/>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Independent variable: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variable that is manipulated by an experimenter.</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Dependent variable: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variable that is measured in an experiment.</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It is expected to change as a result of the experimenter’s manipulation of the independent variable.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30</a:t>
            </a:fld>
            <a:endParaRPr lang="en-US" dirty="0"/>
          </a:p>
        </p:txBody>
      </p:sp>
    </p:spTree>
    <p:extLst>
      <p:ext uri="{BB962C8B-B14F-4D97-AF65-F5344CB8AC3E}">
        <p14:creationId xmlns:p14="http://schemas.microsoft.com/office/powerpoint/2010/main" val="2982041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678611"/>
          </a:xfrm>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Random Assignment of Participants</a:t>
            </a:r>
            <a:endParaRPr lang="en-US" sz="3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749049"/>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Random assignment to condition: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procedure in which participants are assigned to different experimental groups or “conditions” on the basis of chance alone.</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This elegant procedure is the solution to the endless list of characteristics a group of participants can have in an experiment.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31</a:t>
            </a:fld>
            <a:endParaRPr lang="en-US" dirty="0"/>
          </a:p>
        </p:txBody>
      </p:sp>
    </p:spTree>
    <p:extLst>
      <p:ext uri="{BB962C8B-B14F-4D97-AF65-F5344CB8AC3E}">
        <p14:creationId xmlns:p14="http://schemas.microsoft.com/office/powerpoint/2010/main" val="834869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3 FIGURE 3</a:t>
            </a:r>
          </a:p>
        </p:txBody>
      </p:sp>
      <p:pic>
        <p:nvPicPr>
          <p:cNvPr id="7" name="Picture 6" descr="Top: 5 steps of an investigative study. Bottom: The flowchart shows a group of monkeys, with group 1 as the treatment group and group 2 as the control group.">
            <a:extLst>
              <a:ext uri="{FF2B5EF4-FFF2-40B4-BE49-F238E27FC236}">
                <a16:creationId xmlns:a16="http://schemas.microsoft.com/office/drawing/2014/main" id="{CEBAF715-32A3-E578-0F0D-728B3DB7D1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1684" y="1120312"/>
            <a:ext cx="6580633" cy="3538728"/>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141626"/>
            <a:ext cx="8694222" cy="824459"/>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In this depiction of a study investigating the effects of the drug propranolol on heart disease, we can see the basic elements of all true experiments.</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9" name="Text Placeholder 4">
            <a:extLst>
              <a:ext uri="{FF2B5EF4-FFF2-40B4-BE49-F238E27FC236}">
                <a16:creationId xmlns:a16="http://schemas.microsoft.com/office/drawing/2014/main" id="{41F2AE23-CA0A-DB80-F4A5-3FA7054D3A83}"/>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Source: Kaplan &amp; Manuck, 1989. </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32</a:t>
            </a:fld>
            <a:endParaRPr lang="en-US" dirty="0"/>
          </a:p>
        </p:txBody>
      </p:sp>
    </p:spTree>
    <p:extLst>
      <p:ext uri="{BB962C8B-B14F-4D97-AF65-F5344CB8AC3E}">
        <p14:creationId xmlns:p14="http://schemas.microsoft.com/office/powerpoint/2010/main" val="3788535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411480" y="304331"/>
            <a:ext cx="8321040" cy="678611"/>
          </a:xfrm>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MODULE 4—Critical Research Issues</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3361864"/>
          </a:xfrm>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altLang="en-US" sz="2400" b="0" u="none" strike="noStrike" kern="1200" cap="none" spc="0" normalizeH="0" baseline="0" noProof="0" dirty="0">
                <a:ln>
                  <a:noFill/>
                </a:ln>
                <a:solidFill>
                  <a:srgbClr val="000000"/>
                </a:solidFill>
                <a:effectLst/>
                <a:uLnTx/>
                <a:uFillTx/>
                <a:latin typeface="Arial" panose="020B0604020202020204"/>
                <a:ea typeface="+mn-ea"/>
                <a:cs typeface="+mn-cs"/>
              </a:rPr>
              <a:t>What major issues confront psychologists conducting research?</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33</a:t>
            </a:fld>
            <a:endParaRPr lang="en-US" dirty="0"/>
          </a:p>
        </p:txBody>
      </p:sp>
    </p:spTree>
    <p:extLst>
      <p:ext uri="{BB962C8B-B14F-4D97-AF65-F5344CB8AC3E}">
        <p14:creationId xmlns:p14="http://schemas.microsoft.com/office/powerpoint/2010/main" val="31606329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510984" y="304331"/>
            <a:ext cx="8122033" cy="678611"/>
          </a:xfrm>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The Ethics of Research </a:t>
            </a: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j-ea"/>
                <a:cs typeface="+mj-cs"/>
              </a:rPr>
              <a:t>1</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Guidelines that protect participants: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Protection of participants from physical and mental harm.</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right of participants to privacy regarding their behavior.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assurance that participation in research is completely voluntary.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necessity of informing participants about the nature of procedures before their participation in the experiment.</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All experiments must be reviewed by an independent panel before being conducted.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34</a:t>
            </a:fld>
            <a:endParaRPr lang="en-US" dirty="0"/>
          </a:p>
        </p:txBody>
      </p:sp>
    </p:spTree>
    <p:extLst>
      <p:ext uri="{BB962C8B-B14F-4D97-AF65-F5344CB8AC3E}">
        <p14:creationId xmlns:p14="http://schemas.microsoft.com/office/powerpoint/2010/main" val="3527216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510984" y="304331"/>
            <a:ext cx="8122033" cy="678611"/>
          </a:xfrm>
        </p:spPr>
        <p:txBody>
          <a:bodyPr>
            <a:noAutofit/>
          </a:bodyPr>
          <a:lstStyle/>
          <a:p>
            <a:r>
              <a:rPr kumimoji="0" lang="en-US" altLang="en-US" sz="3600" b="1" i="0" u="none" strike="noStrike" kern="1200" cap="none" spc="0" normalizeH="0" baseline="0" noProof="0" dirty="0">
                <a:ln>
                  <a:noFill/>
                </a:ln>
                <a:solidFill>
                  <a:srgbClr val="000000"/>
                </a:solidFill>
                <a:effectLst/>
                <a:uLnTx/>
                <a:uFillTx/>
                <a:latin typeface="Arial" panose="020B0604020202020204"/>
                <a:ea typeface="+mj-ea"/>
                <a:cs typeface="+mj-cs"/>
              </a:rPr>
              <a:t>The Ethics of Research </a:t>
            </a:r>
            <a:r>
              <a:rPr kumimoji="0" lang="en-US" altLang="en-US" sz="1600" b="1" i="0" u="none" strike="noStrike" kern="1200" cap="none" spc="0" normalizeH="0" baseline="0" noProof="0" dirty="0">
                <a:ln>
                  <a:noFill/>
                </a:ln>
                <a:solidFill>
                  <a:srgbClr val="000000"/>
                </a:solidFill>
                <a:effectLst/>
                <a:uLnTx/>
                <a:uFillTx/>
                <a:latin typeface="Arial" panose="020B0604020202020204"/>
                <a:ea typeface="+mj-ea"/>
                <a:cs typeface="+mj-cs"/>
              </a:rPr>
              <a:t>2</a:t>
            </a:r>
            <a:endParaRPr lang="en-US" sz="1600" dirty="0">
              <a:cs typeface="Arial" panose="020B0604020202020204" pitchFamily="34" charset="0"/>
            </a:endParaRP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276960"/>
          </a:xfrm>
        </p:spPr>
        <p:txBody>
          <a:bodyPr/>
          <a:lstStyle/>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Informed consent: </a:t>
            </a: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a document signed by participants affirming that they have been told about the basic outlines of the study and are aware of what their participation will involve.</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b="0" i="1" u="none" strike="noStrike" kern="1200" cap="none" spc="0" normalizeH="0" baseline="0" noProof="0" dirty="0">
                <a:ln>
                  <a:noFill/>
                </a:ln>
                <a:solidFill>
                  <a:srgbClr val="000000"/>
                </a:solidFill>
                <a:effectLst/>
                <a:uLnTx/>
                <a:uFillTx/>
                <a:latin typeface="Arial" panose="020B0604020202020204"/>
                <a:ea typeface="+mn-ea"/>
                <a:cs typeface="+mn-cs"/>
              </a:rPr>
              <a:t>Debriefing:</a:t>
            </a: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 after a participation in a study, participants receive an explanation of the study and the procedures that were involved.</a:t>
            </a:r>
          </a:p>
          <a:p>
            <a:pPr marL="0" marR="0" lvl="0" indent="0" algn="l" defTabSz="914400" rtl="0" eaLnBrk="1" fontAlgn="auto" latinLnBrk="0" hangingPunct="1">
              <a:lnSpc>
                <a:spcPct val="100000"/>
              </a:lnSpc>
              <a:spcBef>
                <a:spcPts val="500"/>
              </a:spcBef>
              <a:spcAft>
                <a:spcPts val="100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latin typeface="Arial" panose="020B0604020202020204"/>
                <a:ea typeface="+mn-ea"/>
                <a:cs typeface="+mn-cs"/>
              </a:rPr>
              <a:t>The only time informed consent and debriefing can be eliminated is when risks are minimal, as in a purely observational study in a public place.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35</a:t>
            </a:fld>
            <a:endParaRPr lang="en-US" dirty="0"/>
          </a:p>
        </p:txBody>
      </p:sp>
    </p:spTree>
    <p:extLst>
      <p:ext uri="{BB962C8B-B14F-4D97-AF65-F5344CB8AC3E}">
        <p14:creationId xmlns:p14="http://schemas.microsoft.com/office/powerpoint/2010/main" val="1306735707"/>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1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 (2)</Template>
  <TotalTime>2087</TotalTime>
  <Words>1809</Words>
  <Application>Microsoft Macintosh PowerPoint</Application>
  <PresentationFormat>On-screen Show (4:3)</PresentationFormat>
  <Paragraphs>182</Paragraphs>
  <Slides>35</Slides>
  <Notes>0</Notes>
  <HiddenSlides>0</HiddenSlides>
  <MMClips>0</MMClips>
  <ScaleCrop>false</ScaleCrop>
  <HeadingPairs>
    <vt:vector size="6" baseType="variant">
      <vt:variant>
        <vt:lpstr>Fonts Used</vt:lpstr>
      </vt:variant>
      <vt:variant>
        <vt:i4>2</vt:i4>
      </vt:variant>
      <vt:variant>
        <vt:lpstr>Theme</vt:lpstr>
      </vt:variant>
      <vt:variant>
        <vt:i4>4</vt:i4>
      </vt:variant>
      <vt:variant>
        <vt:lpstr>Slide Titles</vt:lpstr>
      </vt:variant>
      <vt:variant>
        <vt:i4>35</vt:i4>
      </vt:variant>
    </vt:vector>
  </HeadingPairs>
  <TitlesOfParts>
    <vt:vector size="41" baseType="lpstr">
      <vt:lpstr>Aptos</vt:lpstr>
      <vt:lpstr>Arial</vt:lpstr>
      <vt:lpstr>Title Slides Master</vt:lpstr>
      <vt:lpstr>1_Title Slides Master</vt:lpstr>
      <vt:lpstr>MainContentSlideMaster</vt:lpstr>
      <vt:lpstr>1_MainContentSlideMaster</vt:lpstr>
      <vt:lpstr>Chapter 1</vt:lpstr>
      <vt:lpstr>MODULE 1—Psychologists at Work</vt:lpstr>
      <vt:lpstr>Psychologists at Work</vt:lpstr>
      <vt:lpstr>Subfields of Psychology 1</vt:lpstr>
      <vt:lpstr>Subfields of Psychology 2</vt:lpstr>
      <vt:lpstr>The Education of a Psychologist</vt:lpstr>
      <vt:lpstr>MODULE 2—A Science Evolves: The Past, the Present, and the Future</vt:lpstr>
      <vt:lpstr>The Roots of Psychology </vt:lpstr>
      <vt:lpstr>Today’s Five Major Perspectives</vt:lpstr>
      <vt:lpstr>The Neuroscience Perspective: Blood, Sweat, and Fears</vt:lpstr>
      <vt:lpstr>The Psychodynamic Perspective: Understanding the Inner Person</vt:lpstr>
      <vt:lpstr>The Behavioral Perspective: Observing the Outer Person</vt:lpstr>
      <vt:lpstr>The Cognitive Perspective: Identifying the Roots of Understanding</vt:lpstr>
      <vt:lpstr>The Humanistic Perspective: The Unique Qualities of the Human Species</vt:lpstr>
      <vt:lpstr>Psychology’s Key Issues and Controversies 1</vt:lpstr>
      <vt:lpstr>Psychology’s Key Issues and Controversies 2</vt:lpstr>
      <vt:lpstr>MODULE 3—Research in Psychology</vt:lpstr>
      <vt:lpstr>The Scientific Method</vt:lpstr>
      <vt:lpstr>MODULE 3 FIGURE 1</vt:lpstr>
      <vt:lpstr>Theories: Specifying Broad Explanations</vt:lpstr>
      <vt:lpstr>Hypotheses: Crafting Testable Predictions 1</vt:lpstr>
      <vt:lpstr>Psychological Research</vt:lpstr>
      <vt:lpstr>Naturalistic Observation</vt:lpstr>
      <vt:lpstr>Survey Research</vt:lpstr>
      <vt:lpstr>The Case Study</vt:lpstr>
      <vt:lpstr>Correlational Research 1</vt:lpstr>
      <vt:lpstr>Correlational Research 2</vt:lpstr>
      <vt:lpstr>Experimental Research</vt:lpstr>
      <vt:lpstr>Experimental Groups and Control Groups</vt:lpstr>
      <vt:lpstr>Independent and Dependent Variables</vt:lpstr>
      <vt:lpstr>Random Assignment of Participants</vt:lpstr>
      <vt:lpstr>MODULE 3 FIGURE 3</vt:lpstr>
      <vt:lpstr>MODULE 4—Critical Research Issues</vt:lpstr>
      <vt:lpstr>The Ethics of Research 1</vt:lpstr>
      <vt:lpstr>The Ethics of Research 2</vt:lpstr>
    </vt:vector>
  </TitlesOfParts>
  <Company>McGraw Hill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Introduction to Psychology</dc:title>
  <dc:subject>Psychology</dc:subject>
  <dc:creator>Robert S. Feldman</dc:creator>
  <cp:keywords>PPT</cp:keywords>
  <cp:lastModifiedBy>Ms. Arooj Yaswi</cp:lastModifiedBy>
  <cp:revision>472</cp:revision>
  <cp:lastPrinted>2024-04-12T09:00:56Z</cp:lastPrinted>
  <dcterms:created xsi:type="dcterms:W3CDTF">2023-04-04T06:35:07Z</dcterms:created>
  <dcterms:modified xsi:type="dcterms:W3CDTF">2026-08-10T13:31:32Z</dcterms:modified>
</cp:coreProperties>
</file>