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1"/>
  </p:notesMasterIdLst>
  <p:sldIdLst>
    <p:sldId id="258" r:id="rId2"/>
    <p:sldId id="259" r:id="rId3"/>
    <p:sldId id="260" r:id="rId4"/>
    <p:sldId id="261" r:id="rId5"/>
    <p:sldId id="262" r:id="rId6"/>
    <p:sldId id="273" r:id="rId7"/>
    <p:sldId id="274" r:id="rId8"/>
    <p:sldId id="263" r:id="rId9"/>
    <p:sldId id="264" r:id="rId10"/>
    <p:sldId id="282" r:id="rId11"/>
    <p:sldId id="267" r:id="rId12"/>
    <p:sldId id="269" r:id="rId13"/>
    <p:sldId id="270" r:id="rId14"/>
    <p:sldId id="271" r:id="rId15"/>
    <p:sldId id="272" r:id="rId16"/>
    <p:sldId id="275" r:id="rId17"/>
    <p:sldId id="277" r:id="rId18"/>
    <p:sldId id="278" r:id="rId19"/>
    <p:sldId id="279" r:id="rId20"/>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
      <p:font typeface="Wingdings 3" panose="05040102010807070707"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Aa4cYmLSyr+Lv4YcQEkvU2shH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PM 18" initials="" lastIdx="4" clrIdx="0"/>
  <p:cmAuthor id="2" name="Burcin Mustafa"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5287F-A34D-4D7A-9FE1-F138133254E1}" v="120" dt="2024-08-07T08:33:11.072"/>
  </p1510:revLst>
</p1510:revInfo>
</file>

<file path=ppt/tableStyles.xml><?xml version="1.0" encoding="utf-8"?>
<a:tblStyleLst xmlns:a="http://schemas.openxmlformats.org/drawingml/2006/main" def="{A4B07A0C-F7EF-4BCF-8159-37515A84F55E}">
  <a:tblStyle styleId="{A4B07A0C-F7EF-4BCF-8159-37515A84F55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cin Mustafa" userId="24dafbf71ba78fc0" providerId="LiveId" clId="{8185287F-A34D-4D7A-9FE1-F138133254E1}"/>
    <pc:docChg chg="undo custSel addSld delSld modSld">
      <pc:chgData name="Burcin Mustafa" userId="24dafbf71ba78fc0" providerId="LiveId" clId="{8185287F-A34D-4D7A-9FE1-F138133254E1}" dt="2024-08-08T07:01:52.387" v="149" actId="20577"/>
      <pc:docMkLst>
        <pc:docMk/>
      </pc:docMkLst>
      <pc:sldChg chg="add del">
        <pc:chgData name="Burcin Mustafa" userId="24dafbf71ba78fc0" providerId="LiveId" clId="{8185287F-A34D-4D7A-9FE1-F138133254E1}" dt="2024-08-07T08:25:04.192" v="9" actId="47"/>
        <pc:sldMkLst>
          <pc:docMk/>
          <pc:sldMk cId="0" sldId="265"/>
        </pc:sldMkLst>
      </pc:sldChg>
      <pc:sldChg chg="del">
        <pc:chgData name="Burcin Mustafa" userId="24dafbf71ba78fc0" providerId="LiveId" clId="{8185287F-A34D-4D7A-9FE1-F138133254E1}" dt="2024-08-07T08:25:48.128" v="10" actId="47"/>
        <pc:sldMkLst>
          <pc:docMk/>
          <pc:sldMk cId="0" sldId="266"/>
        </pc:sldMkLst>
      </pc:sldChg>
      <pc:sldChg chg="modSp mod modAnim">
        <pc:chgData name="Burcin Mustafa" userId="24dafbf71ba78fc0" providerId="LiveId" clId="{8185287F-A34D-4D7A-9FE1-F138133254E1}" dt="2024-08-07T08:27:18.836" v="38" actId="20577"/>
        <pc:sldMkLst>
          <pc:docMk/>
          <pc:sldMk cId="0" sldId="267"/>
        </pc:sldMkLst>
        <pc:spChg chg="mod">
          <ac:chgData name="Burcin Mustafa" userId="24dafbf71ba78fc0" providerId="LiveId" clId="{8185287F-A34D-4D7A-9FE1-F138133254E1}" dt="2024-08-07T08:27:18.836" v="38" actId="20577"/>
          <ac:spMkLst>
            <pc:docMk/>
            <pc:sldMk cId="0" sldId="267"/>
            <ac:spMk id="232" creationId="{00000000-0000-0000-0000-000000000000}"/>
          </ac:spMkLst>
        </pc:spChg>
      </pc:sldChg>
      <pc:sldChg chg="modSp mod">
        <pc:chgData name="Burcin Mustafa" userId="24dafbf71ba78fc0" providerId="LiveId" clId="{8185287F-A34D-4D7A-9FE1-F138133254E1}" dt="2024-08-07T08:27:56.674" v="40" actId="27636"/>
        <pc:sldMkLst>
          <pc:docMk/>
          <pc:sldMk cId="0" sldId="269"/>
        </pc:sldMkLst>
        <pc:spChg chg="mod">
          <ac:chgData name="Burcin Mustafa" userId="24dafbf71ba78fc0" providerId="LiveId" clId="{8185287F-A34D-4D7A-9FE1-F138133254E1}" dt="2024-08-07T08:27:56.674" v="40" actId="27636"/>
          <ac:spMkLst>
            <pc:docMk/>
            <pc:sldMk cId="0" sldId="269"/>
            <ac:spMk id="246" creationId="{00000000-0000-0000-0000-000000000000}"/>
          </ac:spMkLst>
        </pc:spChg>
      </pc:sldChg>
      <pc:sldChg chg="delSp modSp mod">
        <pc:chgData name="Burcin Mustafa" userId="24dafbf71ba78fc0" providerId="LiveId" clId="{8185287F-A34D-4D7A-9FE1-F138133254E1}" dt="2024-08-07T08:30:54.765" v="46" actId="478"/>
        <pc:sldMkLst>
          <pc:docMk/>
          <pc:sldMk cId="0" sldId="270"/>
        </pc:sldMkLst>
        <pc:spChg chg="del">
          <ac:chgData name="Burcin Mustafa" userId="24dafbf71ba78fc0" providerId="LiveId" clId="{8185287F-A34D-4D7A-9FE1-F138133254E1}" dt="2024-08-07T08:30:54.765" v="46" actId="478"/>
          <ac:spMkLst>
            <pc:docMk/>
            <pc:sldMk cId="0" sldId="270"/>
            <ac:spMk id="2" creationId="{60A7E00F-5ECC-A695-6A11-FDF0027ADC35}"/>
          </ac:spMkLst>
        </pc:spChg>
        <pc:spChg chg="mod">
          <ac:chgData name="Burcin Mustafa" userId="24dafbf71ba78fc0" providerId="LiveId" clId="{8185287F-A34D-4D7A-9FE1-F138133254E1}" dt="2024-08-07T08:30:49.563" v="45" actId="27636"/>
          <ac:spMkLst>
            <pc:docMk/>
            <pc:sldMk cId="0" sldId="270"/>
            <ac:spMk id="253" creationId="{00000000-0000-0000-0000-000000000000}"/>
          </ac:spMkLst>
        </pc:spChg>
      </pc:sldChg>
      <pc:sldChg chg="modSp mod modAnim">
        <pc:chgData name="Burcin Mustafa" userId="24dafbf71ba78fc0" providerId="LiveId" clId="{8185287F-A34D-4D7A-9FE1-F138133254E1}" dt="2024-08-07T08:33:11.072" v="139" actId="313"/>
        <pc:sldMkLst>
          <pc:docMk/>
          <pc:sldMk cId="0" sldId="271"/>
        </pc:sldMkLst>
        <pc:spChg chg="mod">
          <ac:chgData name="Burcin Mustafa" userId="24dafbf71ba78fc0" providerId="LiveId" clId="{8185287F-A34D-4D7A-9FE1-F138133254E1}" dt="2024-08-07T08:33:11.072" v="139" actId="313"/>
          <ac:spMkLst>
            <pc:docMk/>
            <pc:sldMk cId="0" sldId="271"/>
            <ac:spMk id="260" creationId="{00000000-0000-0000-0000-000000000000}"/>
          </ac:spMkLst>
        </pc:spChg>
      </pc:sldChg>
      <pc:sldChg chg="modSp mod">
        <pc:chgData name="Burcin Mustafa" userId="24dafbf71ba78fc0" providerId="LiveId" clId="{8185287F-A34D-4D7A-9FE1-F138133254E1}" dt="2024-08-07T08:33:57.341" v="140"/>
        <pc:sldMkLst>
          <pc:docMk/>
          <pc:sldMk cId="0" sldId="272"/>
        </pc:sldMkLst>
        <pc:spChg chg="mod">
          <ac:chgData name="Burcin Mustafa" userId="24dafbf71ba78fc0" providerId="LiveId" clId="{8185287F-A34D-4D7A-9FE1-F138133254E1}" dt="2024-08-07T08:33:57.341" v="140"/>
          <ac:spMkLst>
            <pc:docMk/>
            <pc:sldMk cId="0" sldId="272"/>
            <ac:spMk id="266" creationId="{00000000-0000-0000-0000-000000000000}"/>
          </ac:spMkLst>
        </pc:spChg>
      </pc:sldChg>
      <pc:sldChg chg="modSp mod">
        <pc:chgData name="Burcin Mustafa" userId="24dafbf71ba78fc0" providerId="LiveId" clId="{8185287F-A34D-4D7A-9FE1-F138133254E1}" dt="2024-08-08T07:01:52.387" v="149" actId="20577"/>
        <pc:sldMkLst>
          <pc:docMk/>
          <pc:sldMk cId="0" sldId="279"/>
        </pc:sldMkLst>
        <pc:spChg chg="mod">
          <ac:chgData name="Burcin Mustafa" userId="24dafbf71ba78fc0" providerId="LiveId" clId="{8185287F-A34D-4D7A-9FE1-F138133254E1}" dt="2024-08-08T07:01:52.387" v="149" actId="20577"/>
          <ac:spMkLst>
            <pc:docMk/>
            <pc:sldMk cId="0" sldId="279"/>
            <ac:spMk id="295" creationId="{00000000-0000-0000-0000-000000000000}"/>
          </ac:spMkLst>
        </pc:spChg>
      </pc:sldChg>
      <pc:sldChg chg="addSp delSp modSp add mod modAnim">
        <pc:chgData name="Burcin Mustafa" userId="24dafbf71ba78fc0" providerId="LiveId" clId="{8185287F-A34D-4D7A-9FE1-F138133254E1}" dt="2024-08-07T08:24:46.504" v="8" actId="33524"/>
        <pc:sldMkLst>
          <pc:docMk/>
          <pc:sldMk cId="0" sldId="282"/>
        </pc:sldMkLst>
        <pc:spChg chg="add del mod">
          <ac:chgData name="Burcin Mustafa" userId="24dafbf71ba78fc0" providerId="LiveId" clId="{8185287F-A34D-4D7A-9FE1-F138133254E1}" dt="2024-08-07T08:24:32.647" v="6" actId="478"/>
          <ac:spMkLst>
            <pc:docMk/>
            <pc:sldMk cId="0" sldId="282"/>
            <ac:spMk id="3" creationId="{B19A02BE-8FA9-D656-BFDA-D635CC1D8238}"/>
          </ac:spMkLst>
        </pc:spChg>
        <pc:spChg chg="add mod">
          <ac:chgData name="Burcin Mustafa" userId="24dafbf71ba78fc0" providerId="LiveId" clId="{8185287F-A34D-4D7A-9FE1-F138133254E1}" dt="2024-08-07T08:24:34.133" v="7"/>
          <ac:spMkLst>
            <pc:docMk/>
            <pc:sldMk cId="0" sldId="282"/>
            <ac:spMk id="4" creationId="{96A35DDD-E6D2-22C2-DAD2-8F34AC77E26A}"/>
          </ac:spMkLst>
        </pc:spChg>
        <pc:spChg chg="del">
          <ac:chgData name="Burcin Mustafa" userId="24dafbf71ba78fc0" providerId="LiveId" clId="{8185287F-A34D-4D7A-9FE1-F138133254E1}" dt="2024-08-07T08:24:30.810" v="5" actId="478"/>
          <ac:spMkLst>
            <pc:docMk/>
            <pc:sldMk cId="0" sldId="282"/>
            <ac:spMk id="339" creationId="{00000000-0000-0000-0000-000000000000}"/>
          </ac:spMkLst>
        </pc:spChg>
        <pc:spChg chg="mod">
          <ac:chgData name="Burcin Mustafa" userId="24dafbf71ba78fc0" providerId="LiveId" clId="{8185287F-A34D-4D7A-9FE1-F138133254E1}" dt="2024-08-07T08:24:46.504" v="8" actId="33524"/>
          <ac:spMkLst>
            <pc:docMk/>
            <pc:sldMk cId="0" sldId="282"/>
            <ac:spMk id="340" creationId="{00000000-0000-0000-0000-000000000000}"/>
          </ac:spMkLst>
        </pc:spChg>
        <pc:spChg chg="del">
          <ac:chgData name="Burcin Mustafa" userId="24dafbf71ba78fc0" providerId="LiveId" clId="{8185287F-A34D-4D7A-9FE1-F138133254E1}" dt="2024-08-07T08:23:44.178" v="2" actId="478"/>
          <ac:spMkLst>
            <pc:docMk/>
            <pc:sldMk cId="0" sldId="282"/>
            <ac:spMk id="341"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04T10:07:44.550" idx="1">
    <p:pos x="5760" y="0"/>
    <p:text>This a picture of the</p:text>
    <p:extLst>
      <p:ext uri="{C676402C-5697-4E1C-873F-D02D1690AC5C}">
        <p15:threadingInfo xmlns:p15="http://schemas.microsoft.com/office/powerpoint/2012/main" timeZoneBias="0"/>
      </p:ext>
    </p:extLst>
  </p:cm>
  <p:cm authorId="1" dt="2020-11-04T10:06:12.719" idx="2">
    <p:pos x="5760" y="0"/>
    <p:text>Moloch horridus</p:text>
    <p:extLst>
      <p:ext uri="{C676402C-5697-4E1C-873F-D02D1690AC5C}">
        <p15:threadingInfo xmlns:p15="http://schemas.microsoft.com/office/powerpoint/2012/main" timeZoneBias="0">
          <p15:parentCm authorId="1" idx="1"/>
        </p15:threadingInfo>
      </p:ext>
    </p:extLst>
  </p:cm>
  <p:cm authorId="1" dt="2020-11-04T10:06:33.023" idx="3">
    <p:pos x="5760" y="0"/>
    <p:text>thorny lizard, thorny dragon</p:text>
    <p:extLst>
      <p:ext uri="{C676402C-5697-4E1C-873F-D02D1690AC5C}">
        <p15:threadingInfo xmlns:p15="http://schemas.microsoft.com/office/powerpoint/2012/main" timeZoneBias="0">
          <p15:parentCm authorId="1" idx="1"/>
        </p15:threadingInfo>
      </p:ext>
    </p:extLst>
  </p:cm>
  <p:cm authorId="1" dt="2020-11-04T10:07:44.550" idx="4">
    <p:pos x="5760" y="0"/>
    <p:text>The thorny devil is covered in hard, rather sharp spines that dissuade attacks by predators by making it difficult to swallow. It also has a false head on its back. When it feels threatened by other animals, it lowers its head between its front legs, and then presents its false head.</p:text>
    <p:extLst>
      <p:ext uri="{C676402C-5697-4E1C-873F-D02D1690AC5C}">
        <p15:threadingInfo xmlns:p15="http://schemas.microsoft.com/office/powerpoint/2012/main" timeZoneBias="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9-12T07:41:25.331" idx="1">
    <p:pos x="4706" y="1367"/>
    <p:text>i.e., the research is itself unethical, e.g., research into developing ingredients for foods that make children addicted to them, so they consume more.</p:text>
    <p:extLst>
      <p:ext uri="{C676402C-5697-4E1C-873F-D02D1690AC5C}">
        <p15:threadingInfo xmlns:p15="http://schemas.microsoft.com/office/powerpoint/2012/main" timeZoneBias="0"/>
      </p:ext>
    </p:extLst>
  </p:cm>
  <p:cm authorId="2" dt="2022-09-12T07:42:23.683" idx="2">
    <p:pos x="2195" y="1593"/>
    <p:text>i.e., the research itself is not unethical but can be used for unethical purposes. For example, research that develops inexpensive long range drones could be used for unethical purposes.</p:text>
    <p:extLst>
      <p:ext uri="{C676402C-5697-4E1C-873F-D02D1690AC5C}">
        <p15:threadingInfo xmlns:p15="http://schemas.microsoft.com/office/powerpoint/2012/main" timeZoneBias="0"/>
      </p:ext>
    </p:extLst>
  </p:cm>
  <p:cm authorId="2" dt="2022-09-12T07:44:17.399" idx="3">
    <p:pos x="2112" y="2574"/>
    <p:text>i.e. the research itself is not unethical; e.g. research into the effects of high sugar foods on children’s first set of teeth, but the method used to collect data is. For example, giving children participants high sugar foods to measure the increase in tooth decay.</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9-12T06:36:35.517" idx="4">
    <p:pos x="2966" y="3431"/>
    <p:text>e.g. consider a situation where a researcher conducts research in their home country. in which their research is ethically accpetable. But, after publishing their research they travel to a country where there research is considered unethical.</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9-12T06:40:25.669" idx="5">
    <p:pos x="1858" y="1353"/>
    <p:text>i.e., the research is itself unethical, e.g., research into developing ingredients for foods that make children addicted to them, so they consume more.</p:text>
    <p:extLst>
      <p:ext uri="{C676402C-5697-4E1C-873F-D02D1690AC5C}">
        <p15:threadingInfo xmlns:p15="http://schemas.microsoft.com/office/powerpoint/2012/main" timeZoneBias="0"/>
      </p:ext>
    </p:extLst>
  </p:cm>
  <p:cm authorId="2" dt="2022-09-12T06:42:40.085" idx="6">
    <p:pos x="3741" y="1880"/>
    <p:text>i.e., the research itself is not unethical but can be used for unethical purposes. For example, research that develops inexpensive long range drones could be used for unethical purposes.</p:text>
    <p:extLst>
      <p:ext uri="{C676402C-5697-4E1C-873F-D02D1690AC5C}">
        <p15:threadingInfo xmlns:p15="http://schemas.microsoft.com/office/powerpoint/2012/main" timeZoneBias="0"/>
      </p:ext>
    </p:extLst>
  </p:cm>
  <p:cm authorId="2" dt="2022-09-12T06:45:00.772" idx="7">
    <p:pos x="2005" y="2529"/>
    <p:text>i.e. the research itself is not unethical; e.g. research into the effects of high sugar foods on children’s first set of teeth, but the method used to collect data is. For example, giving children participants high sugar foods to measure the increase in tooth decay.</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470e03d0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470e03d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9470e03d0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18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4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hasCustomPrompt="1"/>
          </p:nvPr>
        </p:nvSpPr>
        <p:spPr>
          <a:xfrm>
            <a:off x="866442" y="4777380"/>
            <a:ext cx="6620968" cy="861420"/>
          </a:xfrm>
        </p:spPr>
        <p:txBody>
          <a:bodyPr anchor="t"/>
          <a:lstStyle>
            <a:lvl1pPr marL="0" indent="0" algn="l">
              <a:buNone/>
              <a:defRPr cap="none">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9820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6058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11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0966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6434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921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9040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1283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635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1"/>
        <p:cNvGrpSpPr/>
        <p:nvPr/>
      </p:nvGrpSpPr>
      <p:grpSpPr>
        <a:xfrm>
          <a:off x="0" y="0"/>
          <a:ext cx="0" cy="0"/>
          <a:chOff x="0" y="0"/>
          <a:chExt cx="0" cy="0"/>
        </a:xfrm>
      </p:grpSpPr>
      <p:sp>
        <p:nvSpPr>
          <p:cNvPr id="22" name="Google Shape;22;p21"/>
          <p:cNvSpPr txBox="1">
            <a:spLocks noGrp="1"/>
          </p:cNvSpPr>
          <p:nvPr>
            <p:ph type="subTitle" idx="1"/>
          </p:nvPr>
        </p:nvSpPr>
        <p:spPr>
          <a:xfrm>
            <a:off x="741366" y="1296972"/>
            <a:ext cx="662096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3" name="Google Shape;23;p2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480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1075" y="1097281"/>
            <a:ext cx="8849802" cy="5445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598218"/>
            <a:ext cx="564544" cy="250612"/>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6206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825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1952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9" name="Slide Number Placeholder 8"/>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7246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3"/>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4"/>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409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3"/>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53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5933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053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 y="9170"/>
            <a:ext cx="9144001" cy="99059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51075" y="1250381"/>
            <a:ext cx="8849802" cy="5292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7357" y="6560255"/>
            <a:ext cx="667910" cy="295062"/>
          </a:xfrm>
          <a:prstGeom prst="rect">
            <a:avLst/>
          </a:prstGeom>
        </p:spPr>
        <p:txBody>
          <a:bodyPr vert="horz" lIns="91440" tIns="45720" rIns="91440" bIns="45720" rtlCol="0" anchor="b"/>
          <a:lstStyle>
            <a:lvl1pPr algn="ctr">
              <a:defRPr sz="1400" b="0" i="0">
                <a:solidFill>
                  <a:schemeClr val="tx1">
                    <a:tint val="75000"/>
                  </a:schemeClr>
                </a:solidFill>
              </a:defRPr>
            </a:lvl1pPr>
          </a:lstStyle>
          <a:p>
            <a:fld id="{00000000-1234-1234-1234-123412341234}" type="slidenum">
              <a:rPr lang="en-GB" smtClean="0"/>
              <a:pPr/>
              <a:t>‹#›</a:t>
            </a:fld>
            <a:endParaRPr lang="en-GB" dirty="0"/>
          </a:p>
        </p:txBody>
      </p:sp>
      <p:sp>
        <p:nvSpPr>
          <p:cNvPr id="7" name="TextBox 6">
            <a:extLst>
              <a:ext uri="{FF2B5EF4-FFF2-40B4-BE49-F238E27FC236}">
                <a16:creationId xmlns:a16="http://schemas.microsoft.com/office/drawing/2014/main" id="{056941DF-D527-8AC5-B109-7B1E15210423}"/>
              </a:ext>
            </a:extLst>
          </p:cNvPr>
          <p:cNvSpPr txBox="1"/>
          <p:nvPr userDrawn="1"/>
        </p:nvSpPr>
        <p:spPr>
          <a:xfrm>
            <a:off x="6918912" y="6542459"/>
            <a:ext cx="2081965" cy="246221"/>
          </a:xfrm>
          <a:prstGeom prst="rect">
            <a:avLst/>
          </a:prstGeom>
          <a:noFill/>
        </p:spPr>
        <p:txBody>
          <a:bodyPr wrap="square" rtlCol="0">
            <a:spAutoFit/>
          </a:bodyPr>
          <a:lstStyle/>
          <a:p>
            <a:r>
              <a:rPr lang="en-GB" sz="1000">
                <a:solidFill>
                  <a:schemeClr val="tx1">
                    <a:alpha val="18000"/>
                  </a:schemeClr>
                </a:solidFill>
              </a:rPr>
              <a:t>Prepared by </a:t>
            </a:r>
            <a:r>
              <a:rPr lang="en-GB" sz="1000" dirty="0">
                <a:solidFill>
                  <a:schemeClr val="tx1">
                    <a:alpha val="18000"/>
                  </a:schemeClr>
                </a:solidFill>
              </a:rPr>
              <a:t>Dr Burcin Mustafa</a:t>
            </a:r>
          </a:p>
        </p:txBody>
      </p:sp>
    </p:spTree>
    <p:extLst>
      <p:ext uri="{BB962C8B-B14F-4D97-AF65-F5344CB8AC3E}">
        <p14:creationId xmlns:p14="http://schemas.microsoft.com/office/powerpoint/2010/main" val="315601282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lvl1pPr algn="ctr" defTabSz="457207"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
          <p:cNvPicPr preferRelativeResize="0"/>
          <p:nvPr/>
        </p:nvPicPr>
        <p:blipFill rotWithShape="1">
          <a:blip r:embed="rId3">
            <a:alphaModFix/>
          </a:blip>
          <a:srcRect l="3613"/>
          <a:stretch/>
        </p:blipFill>
        <p:spPr>
          <a:xfrm>
            <a:off x="0" y="2669685"/>
            <a:ext cx="3027759" cy="4188315"/>
          </a:xfrm>
          <a:prstGeom prst="rect">
            <a:avLst/>
          </a:prstGeom>
          <a:noFill/>
          <a:ln>
            <a:noFill/>
          </a:ln>
        </p:spPr>
      </p:pic>
      <p:pic>
        <p:nvPicPr>
          <p:cNvPr id="151" name="Google Shape;151;p1"/>
          <p:cNvPicPr preferRelativeResize="0"/>
          <p:nvPr/>
        </p:nvPicPr>
        <p:blipFill rotWithShape="1">
          <a:blip r:embed="rId4">
            <a:alphaModFix/>
          </a:blip>
          <a:srcRect l="35640"/>
          <a:stretch/>
        </p:blipFill>
        <p:spPr>
          <a:xfrm>
            <a:off x="0" y="2892347"/>
            <a:ext cx="1141809" cy="2365453"/>
          </a:xfrm>
          <a:prstGeom prst="rect">
            <a:avLst/>
          </a:prstGeom>
          <a:noFill/>
          <a:ln>
            <a:noFill/>
          </a:ln>
        </p:spPr>
      </p:pic>
      <p:sp>
        <p:nvSpPr>
          <p:cNvPr id="152" name="Google Shape;152;p1"/>
          <p:cNvSpPr/>
          <p:nvPr/>
        </p:nvSpPr>
        <p:spPr>
          <a:xfrm>
            <a:off x="6456759" y="1676400"/>
            <a:ext cx="211455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
          <p:cNvPicPr preferRelativeResize="0"/>
          <p:nvPr/>
        </p:nvPicPr>
        <p:blipFill rotWithShape="1">
          <a:blip r:embed="rId5">
            <a:alphaModFix/>
          </a:blip>
          <a:srcRect t="28812"/>
          <a:stretch/>
        </p:blipFill>
        <p:spPr>
          <a:xfrm>
            <a:off x="5999559" y="0"/>
            <a:ext cx="1202540" cy="1141407"/>
          </a:xfrm>
          <a:prstGeom prst="rect">
            <a:avLst/>
          </a:prstGeom>
          <a:noFill/>
          <a:ln>
            <a:noFill/>
          </a:ln>
        </p:spPr>
      </p:pic>
      <p:pic>
        <p:nvPicPr>
          <p:cNvPr id="154" name="Google Shape;154;p1"/>
          <p:cNvPicPr preferRelativeResize="0"/>
          <p:nvPr/>
        </p:nvPicPr>
        <p:blipFill rotWithShape="1">
          <a:blip r:embed="rId6">
            <a:alphaModFix/>
          </a:blip>
          <a:srcRect b="23320"/>
          <a:stretch/>
        </p:blipFill>
        <p:spPr>
          <a:xfrm>
            <a:off x="6454408" y="6096000"/>
            <a:ext cx="745301" cy="762000"/>
          </a:xfrm>
          <a:prstGeom prst="rect">
            <a:avLst/>
          </a:prstGeom>
          <a:noFill/>
          <a:ln>
            <a:noFill/>
          </a:ln>
        </p:spPr>
      </p:pic>
      <p:sp>
        <p:nvSpPr>
          <p:cNvPr id="155" name="Google Shape;155;p1"/>
          <p:cNvSpPr/>
          <p:nvPr/>
        </p:nvSpPr>
        <p:spPr>
          <a:xfrm>
            <a:off x="7828359" y="0"/>
            <a:ext cx="51435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 descr="A picture containing lizard, reptile, close&#10;&#10;Description automatically generated"/>
          <p:cNvPicPr preferRelativeResize="0"/>
          <p:nvPr/>
        </p:nvPicPr>
        <p:blipFill rotWithShape="1">
          <a:blip r:embed="rId7">
            <a:alphaModFix/>
          </a:blip>
          <a:srcRect t="22671" r="-2" b="-2"/>
          <a:stretch/>
        </p:blipFill>
        <p:spPr>
          <a:xfrm>
            <a:off x="20" y="-5"/>
            <a:ext cx="9143752" cy="5020241"/>
          </a:xfrm>
          <a:custGeom>
            <a:avLst/>
            <a:gdLst/>
            <a:ahLst/>
            <a:cxnLst/>
            <a:rect l="l" t="t" r="r" b="b"/>
            <a:pathLst>
              <a:path w="12191695" h="5020241" extrusionOk="0">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ln>
            <a:noFill/>
          </a:ln>
        </p:spPr>
      </p:pic>
      <p:sp>
        <p:nvSpPr>
          <p:cNvPr id="157" name="Google Shape;157;p1"/>
          <p:cNvSpPr/>
          <p:nvPr/>
        </p:nvSpPr>
        <p:spPr>
          <a:xfrm>
            <a:off x="6539954" y="3753695"/>
            <a:ext cx="2604045" cy="825932"/>
          </a:xfrm>
          <a:custGeom>
            <a:avLst/>
            <a:gdLst/>
            <a:ahLst/>
            <a:cxnLst/>
            <a:rect l="l" t="t" r="r" b="b"/>
            <a:pathLst>
              <a:path w="3472060" h="825932" extrusionOk="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1"/>
          <p:cNvSpPr/>
          <p:nvPr/>
        </p:nvSpPr>
        <p:spPr>
          <a:xfrm>
            <a:off x="0" y="4055533"/>
            <a:ext cx="9144000" cy="2802467"/>
          </a:xfrm>
          <a:custGeom>
            <a:avLst/>
            <a:gdLst/>
            <a:ahLst/>
            <a:cxnLst/>
            <a:rect l="l" t="t" r="r" b="b"/>
            <a:pathLst>
              <a:path w="12192000" h="2802467" extrusionOk="0">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9" name="Google Shape;159;p1"/>
          <p:cNvSpPr txBox="1">
            <a:spLocks noGrp="1"/>
          </p:cNvSpPr>
          <p:nvPr>
            <p:ph type="ctrTitle" idx="4294967295"/>
          </p:nvPr>
        </p:nvSpPr>
        <p:spPr>
          <a:xfrm>
            <a:off x="0" y="5280947"/>
            <a:ext cx="9143752" cy="45504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EBEBEB"/>
              </a:buClr>
              <a:buSzPts val="1800"/>
              <a:buFont typeface="Century Gothic"/>
              <a:buNone/>
            </a:pPr>
            <a:r>
              <a:rPr lang="en-GB" sz="1800" b="0" i="0" u="none" strike="noStrike" cap="none" dirty="0">
                <a:solidFill>
                  <a:schemeClr val="lt1"/>
                </a:solidFill>
                <a:latin typeface="Century Gothic"/>
                <a:ea typeface="Century Gothic"/>
                <a:cs typeface="Century Gothic"/>
                <a:sym typeface="Century Gothic"/>
              </a:rPr>
              <a:t>Mapping a Safe </a:t>
            </a:r>
            <a:r>
              <a:rPr lang="en-GB" sz="1800" b="0" i="0" u="none" strike="noStrike" cap="none">
                <a:solidFill>
                  <a:schemeClr val="lt1"/>
                </a:solidFill>
                <a:latin typeface="Century Gothic"/>
                <a:ea typeface="Century Gothic"/>
                <a:cs typeface="Century Gothic"/>
                <a:sym typeface="Century Gothic"/>
              </a:rPr>
              <a:t>Course T</a:t>
            </a:r>
            <a:r>
              <a:rPr lang="en-GB" sz="1800" b="0" i="0" u="none" strike="noStrike" cap="none">
                <a:solidFill>
                  <a:srgbClr val="EBEBEB"/>
                </a:solidFill>
                <a:latin typeface="Century Gothic"/>
                <a:ea typeface="Century Gothic"/>
                <a:cs typeface="Century Gothic"/>
                <a:sym typeface="Century Gothic"/>
              </a:rPr>
              <a:t>hrough </a:t>
            </a:r>
            <a:r>
              <a:rPr lang="en-GB" sz="1800" b="0" i="0" u="none" strike="noStrike" cap="none" dirty="0">
                <a:solidFill>
                  <a:schemeClr val="tx1"/>
                </a:solidFill>
                <a:latin typeface="Century Gothic"/>
                <a:ea typeface="Century Gothic"/>
                <a:cs typeface="Century Gothic"/>
                <a:sym typeface="Century Gothic"/>
              </a:rPr>
              <a:t>Research Ethics</a:t>
            </a:r>
            <a:endParaRPr dirty="0">
              <a:solidFill>
                <a:schemeClr val="tx1"/>
              </a:solidFill>
            </a:endParaRPr>
          </a:p>
        </p:txBody>
      </p:sp>
      <p:sp>
        <p:nvSpPr>
          <p:cNvPr id="160" name="Google Shape;160;p1"/>
          <p:cNvSpPr txBox="1"/>
          <p:nvPr/>
        </p:nvSpPr>
        <p:spPr>
          <a:xfrm>
            <a:off x="0" y="4644824"/>
            <a:ext cx="91437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lt1"/>
                </a:solidFill>
                <a:latin typeface="Century Gothic"/>
                <a:ea typeface="Century Gothic"/>
                <a:cs typeface="Century Gothic"/>
                <a:sym typeface="Century Gothic"/>
              </a:rPr>
              <a:t>ENG103: Research Writing Techniques</a:t>
            </a:r>
            <a:endParaRPr sz="3200" dirty="0">
              <a:solidFill>
                <a:schemeClr val="lt1"/>
              </a:solidFill>
              <a:latin typeface="Century Gothic"/>
              <a:ea typeface="Century Gothic"/>
              <a:cs typeface="Century Gothic"/>
              <a:sym typeface="Century Gothic"/>
            </a:endParaRPr>
          </a:p>
        </p:txBody>
      </p:sp>
      <p:sp>
        <p:nvSpPr>
          <p:cNvPr id="2" name="Slide Number Placeholder 1">
            <a:extLst>
              <a:ext uri="{FF2B5EF4-FFF2-40B4-BE49-F238E27FC236}">
                <a16:creationId xmlns:a16="http://schemas.microsoft.com/office/drawing/2014/main" id="{403B63BC-BB24-4940-C9CB-F2E0FA5D01E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49"/>
          <p:cNvSpPr txBox="1">
            <a:spLocks noGrp="1"/>
          </p:cNvSpPr>
          <p:nvPr>
            <p:ph type="body" idx="1"/>
          </p:nvPr>
        </p:nvSpPr>
        <p:spPr>
          <a:xfrm>
            <a:off x="304800" y="1143000"/>
            <a:ext cx="8393723" cy="518746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86486"/>
              <a:buNone/>
            </a:pPr>
            <a:r>
              <a:rPr lang="en-US" sz="1800" dirty="0">
                <a:latin typeface="Calibri"/>
                <a:ea typeface="Calibri"/>
                <a:cs typeface="Calibri"/>
                <a:sym typeface="Calibri"/>
              </a:rPr>
              <a:t>Obtaining the participants consent is normally obtained from them signing (or agreeing by other means) to a consent form that typically:</a:t>
            </a:r>
            <a:endParaRPr dirty="0"/>
          </a:p>
          <a:p>
            <a:pPr marL="0" lvl="0" indent="0" algn="l" rtl="0">
              <a:lnSpc>
                <a:spcPct val="100000"/>
              </a:lnSpc>
              <a:spcBef>
                <a:spcPts val="1000"/>
              </a:spcBef>
              <a:spcAft>
                <a:spcPts val="0"/>
              </a:spcAft>
              <a:buSzPct val="86486"/>
              <a:buNone/>
            </a:pPr>
            <a:endParaRPr sz="1800" b="1" dirty="0">
              <a:latin typeface="Calibri"/>
              <a:ea typeface="Calibri"/>
              <a:cs typeface="Calibri"/>
              <a:sym typeface="Calibri"/>
            </a:endParaRPr>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Contains the details of the researcher and their institutional authority</a:t>
            </a:r>
            <a:endParaRPr dirty="0"/>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Contains a statement that the participants involvement is completely voluntary and there is no compulsion</a:t>
            </a:r>
            <a:endParaRPr dirty="0"/>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Outlines the aims of the research</a:t>
            </a:r>
            <a:endParaRPr dirty="0"/>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Outlines the participant’s role</a:t>
            </a:r>
            <a:endParaRPr dirty="0"/>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Includes a statement that the participant can withdraw at any point</a:t>
            </a:r>
            <a:endParaRPr dirty="0"/>
          </a:p>
          <a:p>
            <a:pPr marL="342906" lvl="0" indent="-335491" algn="l" rtl="0">
              <a:lnSpc>
                <a:spcPct val="100000"/>
              </a:lnSpc>
              <a:spcBef>
                <a:spcPts val="1000"/>
              </a:spcBef>
              <a:spcAft>
                <a:spcPts val="0"/>
              </a:spcAft>
              <a:buSzPct val="86486"/>
              <a:buChar char="►"/>
            </a:pPr>
            <a:r>
              <a:rPr lang="en-US" sz="1800" dirty="0">
                <a:latin typeface="Calibri"/>
                <a:ea typeface="Calibri"/>
                <a:cs typeface="Calibri"/>
                <a:sym typeface="Calibri"/>
              </a:rPr>
              <a:t>Includes a statement with an explanation that the participant’s personal details will not be disclosed. This can also include a statement that their personal information will be destroyed and only an alias will be attached to their responses </a:t>
            </a:r>
            <a:endParaRPr dirty="0"/>
          </a:p>
          <a:p>
            <a:pPr marL="342906" lvl="0" indent="-251466" algn="l" rtl="0">
              <a:lnSpc>
                <a:spcPct val="100000"/>
              </a:lnSpc>
              <a:spcBef>
                <a:spcPts val="1000"/>
              </a:spcBef>
              <a:spcAft>
                <a:spcPts val="0"/>
              </a:spcAft>
              <a:buSzPct val="86486"/>
              <a:buNone/>
            </a:pPr>
            <a:endParaRPr sz="1800" dirty="0">
              <a:latin typeface="Calibri"/>
              <a:ea typeface="Calibri"/>
              <a:cs typeface="Calibri"/>
              <a:sym typeface="Calibri"/>
            </a:endParaRPr>
          </a:p>
          <a:p>
            <a:pPr marL="0" lvl="0" indent="0" algn="l" rtl="0">
              <a:lnSpc>
                <a:spcPct val="100000"/>
              </a:lnSpc>
              <a:spcBef>
                <a:spcPts val="1000"/>
              </a:spcBef>
              <a:spcAft>
                <a:spcPts val="0"/>
              </a:spcAft>
              <a:buSzPct val="86486"/>
              <a:buNone/>
            </a:pPr>
            <a:r>
              <a:rPr lang="en-US" sz="1800" dirty="0">
                <a:latin typeface="Calibri"/>
                <a:ea typeface="Calibri"/>
                <a:cs typeface="Calibri"/>
                <a:sym typeface="Calibri"/>
              </a:rPr>
              <a:t>Research that does not gain the participants' informed consent is an ethical violation of participant consent. However, a potential problem with a consent form that outlines the aims of the research and the participants role in achieving those aims in detail is that it may influence the behavior of the participant and thus invalidate the authenticity of their responses.</a:t>
            </a:r>
            <a:endParaRPr dirty="0"/>
          </a:p>
          <a:p>
            <a:pPr marL="0" lvl="0" indent="0" algn="l" rtl="0">
              <a:lnSpc>
                <a:spcPct val="100000"/>
              </a:lnSpc>
              <a:spcBef>
                <a:spcPts val="1000"/>
              </a:spcBef>
              <a:spcAft>
                <a:spcPts val="0"/>
              </a:spcAft>
              <a:buSzPct val="77837"/>
              <a:buNone/>
            </a:pPr>
            <a:endParaRPr dirty="0"/>
          </a:p>
          <a:p>
            <a:pPr marL="342906" lvl="0" indent="-241306" algn="l" rtl="0">
              <a:lnSpc>
                <a:spcPct val="100000"/>
              </a:lnSpc>
              <a:spcBef>
                <a:spcPts val="1000"/>
              </a:spcBef>
              <a:spcAft>
                <a:spcPts val="0"/>
              </a:spcAft>
              <a:buSzPct val="86486"/>
              <a:buNone/>
            </a:pPr>
            <a:endParaRPr dirty="0"/>
          </a:p>
        </p:txBody>
      </p:sp>
      <p:sp>
        <p:nvSpPr>
          <p:cNvPr id="4" name="Google Shape;217;p8">
            <a:extLst>
              <a:ext uri="{FF2B5EF4-FFF2-40B4-BE49-F238E27FC236}">
                <a16:creationId xmlns:a16="http://schemas.microsoft.com/office/drawing/2014/main" id="{96A35DDD-E6D2-22C2-DAD2-8F34AC77E26A}"/>
              </a:ext>
            </a:extLst>
          </p:cNvPr>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Participant Consent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800"/>
              <a:buFont typeface="Century Gothic"/>
              <a:buNone/>
            </a:pPr>
            <a:r>
              <a:rPr lang="en-GB" sz="2800" b="1" dirty="0"/>
              <a:t>Participant Deception</a:t>
            </a:r>
            <a:endParaRPr sz="2800" b="1" dirty="0"/>
          </a:p>
        </p:txBody>
      </p:sp>
      <p:sp>
        <p:nvSpPr>
          <p:cNvPr id="232" name="Google Shape;232;p10"/>
          <p:cNvSpPr txBox="1">
            <a:spLocks noGrp="1"/>
          </p:cNvSpPr>
          <p:nvPr>
            <p:ph type="body" idx="1"/>
          </p:nvPr>
        </p:nvSpPr>
        <p:spPr>
          <a:xfrm>
            <a:off x="565804" y="1143001"/>
            <a:ext cx="7829439" cy="5105406"/>
          </a:xfrm>
          <a:prstGeom prst="rect">
            <a:avLst/>
          </a:prstGeom>
          <a:noFill/>
          <a:ln>
            <a:noFill/>
          </a:ln>
        </p:spPr>
        <p:txBody>
          <a:bodyPr spcFirstLastPara="1" wrap="square" lIns="91425" tIns="45700" rIns="91425" bIns="45700" anchor="t" anchorCtr="0">
            <a:normAutofit fontScale="85000" lnSpcReduction="20000"/>
          </a:bodyPr>
          <a:lstStyle/>
          <a:p>
            <a:pPr marL="0" lvl="0" indent="0">
              <a:buNone/>
            </a:pPr>
            <a:r>
              <a:rPr lang="en-US" dirty="0"/>
              <a:t>Participant Deception typically refers to the concealment of the true aim of the research or the true nature of the participants involvement so not to affect their behavior and produce unnatural responses. This can be achieved through the misrepresentation of the research or the omission of key details.</a:t>
            </a:r>
          </a:p>
          <a:p>
            <a:pPr marL="0" lvl="0" indent="0">
              <a:buNone/>
            </a:pPr>
            <a:endParaRPr lang="en-US" dirty="0"/>
          </a:p>
          <a:p>
            <a:pPr marL="0" lvl="0" indent="0">
              <a:buNone/>
            </a:pPr>
            <a:r>
              <a:rPr lang="en-US" dirty="0"/>
              <a:t>Also, it can refer to collecting data through observation without receiving the consent of those being observed.</a:t>
            </a:r>
          </a:p>
          <a:p>
            <a:pPr marL="0" lvl="0" indent="0">
              <a:buNone/>
            </a:pPr>
            <a:endParaRPr lang="en-US" dirty="0"/>
          </a:p>
          <a:p>
            <a:pPr marL="0" lvl="0" indent="0">
              <a:buNone/>
            </a:pPr>
            <a:r>
              <a:rPr lang="en-US" dirty="0"/>
              <a:t>Deception used to be more common but now its use is restricted because its potential effects on the participants feelings are given more consideration. </a:t>
            </a:r>
          </a:p>
          <a:p>
            <a:pPr marL="0" lvl="0" indent="0">
              <a:buNone/>
            </a:pPr>
            <a:r>
              <a:rPr lang="en-US" dirty="0"/>
              <a:t>For example, Saldanha and O’Brien (2014) argue that:</a:t>
            </a:r>
          </a:p>
          <a:p>
            <a:pPr marL="0" lvl="0" indent="0">
              <a:buNone/>
            </a:pPr>
            <a:r>
              <a:rPr lang="en-US" dirty="0"/>
              <a:t>In the past, some level of deception regarding the focus of a research project was acceptable, but more recently this has come to be seen as unacceptable if the participant is likely to object or show discomfort once he or she has been debriefed (p. 45).</a:t>
            </a:r>
          </a:p>
          <a:p>
            <a:pPr marL="0" lvl="0" indent="0">
              <a:buNone/>
            </a:pPr>
            <a:r>
              <a:rPr lang="en-US" dirty="0"/>
              <a:t>Thus, if data is obtained from participants through deceptive means, it would be an ethical violation through Participant Deception.</a:t>
            </a:r>
          </a:p>
          <a:p>
            <a:pPr marL="0" lvl="0" indent="0" algn="l" rtl="0">
              <a:spcBef>
                <a:spcPts val="1000"/>
              </a:spcBef>
              <a:spcAft>
                <a:spcPts val="0"/>
              </a:spcAft>
              <a:buSzPct val="80000"/>
              <a:buNone/>
            </a:pPr>
            <a:endParaRPr dirty="0"/>
          </a:p>
        </p:txBody>
      </p:sp>
      <p:sp>
        <p:nvSpPr>
          <p:cNvPr id="2" name="Slide Number Placeholder 1">
            <a:extLst>
              <a:ext uri="{FF2B5EF4-FFF2-40B4-BE49-F238E27FC236}">
                <a16:creationId xmlns:a16="http://schemas.microsoft.com/office/drawing/2014/main" id="{E299AD49-0771-648A-1479-C4B25F21D6A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Confidentiality and Anonymity</a:t>
            </a:r>
            <a:endParaRPr dirty="0"/>
          </a:p>
        </p:txBody>
      </p:sp>
      <p:sp>
        <p:nvSpPr>
          <p:cNvPr id="246" name="Google Shape;246;p12"/>
          <p:cNvSpPr txBox="1">
            <a:spLocks noGrp="1"/>
          </p:cNvSpPr>
          <p:nvPr>
            <p:ph type="body" idx="1"/>
          </p:nvPr>
        </p:nvSpPr>
        <p:spPr>
          <a:xfrm>
            <a:off x="262467" y="1143000"/>
            <a:ext cx="8458199" cy="54192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SzPct val="80000"/>
              <a:buNone/>
            </a:pPr>
            <a:r>
              <a:rPr lang="en-US" dirty="0"/>
              <a:t>When conducting participant-based research confidentiality and anonymity are key issues related to research ethics. </a:t>
            </a:r>
          </a:p>
          <a:p>
            <a:pPr marL="0" lvl="0" indent="0" algn="l" rtl="0">
              <a:spcBef>
                <a:spcPts val="0"/>
              </a:spcBef>
              <a:spcAft>
                <a:spcPts val="0"/>
              </a:spcAft>
              <a:buSzPct val="80000"/>
              <a:buNone/>
            </a:pPr>
            <a:endParaRPr lang="en-US" dirty="0"/>
          </a:p>
          <a:p>
            <a:pPr marL="0" lvl="0" indent="0" algn="l" rtl="0">
              <a:spcBef>
                <a:spcPts val="0"/>
              </a:spcBef>
              <a:spcAft>
                <a:spcPts val="0"/>
              </a:spcAft>
              <a:buSzPct val="80000"/>
              <a:buNone/>
            </a:pPr>
            <a:r>
              <a:rPr lang="en-US" dirty="0"/>
              <a:t>Regarding confidentiality Piper and Simons (2005) explain that: Confidentiality is a principle that allows people not only to talk in confidence, but also to refuse to allow publication of any material that they think might harm them in any way (p. 57).</a:t>
            </a:r>
          </a:p>
          <a:p>
            <a:pPr marL="0" lvl="0" indent="0" algn="l" rtl="0">
              <a:spcBef>
                <a:spcPts val="0"/>
              </a:spcBef>
              <a:spcAft>
                <a:spcPts val="0"/>
              </a:spcAft>
              <a:buSzPct val="80000"/>
              <a:buNone/>
            </a:pPr>
            <a:r>
              <a:rPr lang="en-US" dirty="0"/>
              <a:t>For example, without the guarantee of confidentiality students would not be willing to explain their true feelings in research interviews designed to assess student satisfaction.</a:t>
            </a:r>
          </a:p>
          <a:p>
            <a:pPr marL="0" lvl="0" indent="0" algn="l" rtl="0">
              <a:spcBef>
                <a:spcPts val="0"/>
              </a:spcBef>
              <a:spcAft>
                <a:spcPts val="0"/>
              </a:spcAft>
              <a:buSzPct val="80000"/>
              <a:buNone/>
            </a:pPr>
            <a:endParaRPr lang="en-US" dirty="0"/>
          </a:p>
          <a:p>
            <a:pPr marL="0" lvl="0" indent="0" algn="l" rtl="0">
              <a:spcBef>
                <a:spcPts val="0"/>
              </a:spcBef>
              <a:spcAft>
                <a:spcPts val="0"/>
              </a:spcAft>
              <a:buSzPct val="80000"/>
              <a:buNone/>
            </a:pPr>
            <a:r>
              <a:rPr lang="en-US" dirty="0"/>
              <a:t>In relation to anonymity Piper and Simons (2005) suggest that “anonymization is a procedure to offer some protection of privacy and confidentiality” (p. 57).</a:t>
            </a:r>
          </a:p>
          <a:p>
            <a:pPr marL="0" lvl="0" indent="0" algn="l" rtl="0">
              <a:spcBef>
                <a:spcPts val="0"/>
              </a:spcBef>
              <a:spcAft>
                <a:spcPts val="0"/>
              </a:spcAft>
              <a:buSzPct val="80000"/>
              <a:buNone/>
            </a:pPr>
            <a:r>
              <a:rPr lang="en-US" dirty="0"/>
              <a:t>For example, giving participants an alias or a reference number at the first point of contact is a mechanism of anonymization.</a:t>
            </a:r>
          </a:p>
          <a:p>
            <a:pPr marL="0" lvl="0" indent="0" algn="l" rtl="0">
              <a:spcBef>
                <a:spcPts val="0"/>
              </a:spcBef>
              <a:spcAft>
                <a:spcPts val="0"/>
              </a:spcAft>
              <a:buSzPct val="80000"/>
              <a:buNone/>
            </a:pPr>
            <a:endParaRPr lang="en-US" dirty="0"/>
          </a:p>
          <a:p>
            <a:pPr marL="0" lvl="0" indent="0" algn="l" rtl="0">
              <a:spcBef>
                <a:spcPts val="0"/>
              </a:spcBef>
              <a:spcAft>
                <a:spcPts val="0"/>
              </a:spcAft>
              <a:buSzPct val="80000"/>
              <a:buNone/>
            </a:pPr>
            <a:r>
              <a:rPr lang="en-US" dirty="0"/>
              <a:t>In essence, confidentiality refers to the secrecy of participants to the extent their involvement in the research is not disclosed, while anonymity relates to the procedures used to achieve and maintain confidentiality.  Thus, if researchers disclose the personal information of a participant this would be an ethical violation of Confidentiality and Anonymity.</a:t>
            </a:r>
          </a:p>
        </p:txBody>
      </p:sp>
      <p:sp>
        <p:nvSpPr>
          <p:cNvPr id="2" name="Slide Number Placeholder 1">
            <a:extLst>
              <a:ext uri="{FF2B5EF4-FFF2-40B4-BE49-F238E27FC236}">
                <a16:creationId xmlns:a16="http://schemas.microsoft.com/office/drawing/2014/main" id="{3F583E74-B4F9-B02C-BBE8-E3509B3FEA1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Power Relations</a:t>
            </a:r>
            <a:br>
              <a:rPr lang="en-GB" b="1" dirty="0"/>
            </a:br>
            <a:endParaRPr b="1" dirty="0"/>
          </a:p>
        </p:txBody>
      </p:sp>
      <p:sp>
        <p:nvSpPr>
          <p:cNvPr id="253" name="Google Shape;253;p13"/>
          <p:cNvSpPr txBox="1">
            <a:spLocks noGrp="1"/>
          </p:cNvSpPr>
          <p:nvPr>
            <p:ph type="body" idx="1"/>
          </p:nvPr>
        </p:nvSpPr>
        <p:spPr>
          <a:xfrm>
            <a:off x="246185" y="1062320"/>
            <a:ext cx="8323383" cy="538537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SzPct val="80000"/>
              <a:buNone/>
            </a:pPr>
            <a:r>
              <a:rPr lang="en-US" b="1" dirty="0"/>
              <a:t>Power relations is an important issue to consider because it can force people to participate in a research project, and it can influence their responses. </a:t>
            </a:r>
            <a:endParaRPr lang="en-US" dirty="0"/>
          </a:p>
          <a:p>
            <a:pPr marL="0" lvl="0" indent="0" algn="l" rtl="0">
              <a:lnSpc>
                <a:spcPct val="100000"/>
              </a:lnSpc>
              <a:spcBef>
                <a:spcPts val="1000"/>
              </a:spcBef>
              <a:spcAft>
                <a:spcPts val="0"/>
              </a:spcAft>
              <a:buSzPct val="80000"/>
              <a:buNone/>
            </a:pPr>
            <a:endParaRPr lang="en-US" dirty="0"/>
          </a:p>
          <a:p>
            <a:pPr marL="0" lvl="0" indent="0" algn="l" rtl="0">
              <a:lnSpc>
                <a:spcPct val="100000"/>
              </a:lnSpc>
              <a:spcBef>
                <a:spcPts val="1000"/>
              </a:spcBef>
              <a:spcAft>
                <a:spcPts val="0"/>
              </a:spcAft>
              <a:buSzPct val="80000"/>
              <a:buNone/>
            </a:pPr>
            <a:r>
              <a:rPr lang="en-US" dirty="0"/>
              <a:t>For example, Saldanha and O’Brien (2014) state that:</a:t>
            </a:r>
          </a:p>
          <a:p>
            <a:pPr marL="457200" lvl="0" indent="0" algn="l" rtl="0">
              <a:lnSpc>
                <a:spcPct val="100000"/>
              </a:lnSpc>
              <a:spcBef>
                <a:spcPts val="1000"/>
              </a:spcBef>
              <a:spcAft>
                <a:spcPts val="0"/>
              </a:spcAft>
              <a:buSzPct val="80000"/>
              <a:buNone/>
            </a:pPr>
            <a:r>
              <a:rPr lang="en-US" dirty="0"/>
              <a:t>Participation in a research study should be voluntary and withdrawal without question should be guaranteed. However, as with all aspects of life, power relations can interfere with these aspirations. It is important for the researcher to be aware of such power relations and the impact they might have on participants (p. 45).</a:t>
            </a:r>
          </a:p>
          <a:p>
            <a:pPr marL="0" lvl="0" indent="0" algn="l" rtl="0">
              <a:lnSpc>
                <a:spcPct val="100000"/>
              </a:lnSpc>
              <a:spcBef>
                <a:spcPts val="1000"/>
              </a:spcBef>
              <a:spcAft>
                <a:spcPts val="0"/>
              </a:spcAft>
              <a:buSzPct val="80000"/>
              <a:buNone/>
            </a:pPr>
            <a:endParaRPr lang="en-US" dirty="0"/>
          </a:p>
          <a:p>
            <a:pPr marL="0" lvl="0" indent="0" algn="l" rtl="0">
              <a:lnSpc>
                <a:spcPct val="100000"/>
              </a:lnSpc>
              <a:spcBef>
                <a:spcPts val="1000"/>
              </a:spcBef>
              <a:spcAft>
                <a:spcPts val="0"/>
              </a:spcAft>
              <a:buSzPct val="80000"/>
              <a:buNone/>
            </a:pPr>
            <a:r>
              <a:rPr lang="en-US" b="1" dirty="0"/>
              <a:t>Situations where power relations may be a matter of concern:</a:t>
            </a:r>
            <a:endParaRPr lang="en-US" dirty="0"/>
          </a:p>
          <a:p>
            <a:pPr marL="342906" lvl="0" indent="-327666" algn="l" rtl="0">
              <a:lnSpc>
                <a:spcPct val="100000"/>
              </a:lnSpc>
              <a:spcBef>
                <a:spcPts val="1000"/>
              </a:spcBef>
              <a:spcAft>
                <a:spcPts val="0"/>
              </a:spcAft>
              <a:buSzPct val="80000"/>
              <a:buFont typeface="Arial"/>
              <a:buChar char="•"/>
            </a:pPr>
            <a:r>
              <a:rPr lang="en-US" dirty="0"/>
              <a:t>A lecturer collecting data from student participants  </a:t>
            </a:r>
          </a:p>
          <a:p>
            <a:pPr marL="342906" lvl="0" indent="-327666" algn="l" rtl="0">
              <a:lnSpc>
                <a:spcPct val="100000"/>
              </a:lnSpc>
              <a:spcBef>
                <a:spcPts val="1000"/>
              </a:spcBef>
              <a:spcAft>
                <a:spcPts val="0"/>
              </a:spcAft>
              <a:buSzPct val="80000"/>
              <a:buFont typeface="Arial"/>
              <a:buChar char="•"/>
            </a:pPr>
            <a:r>
              <a:rPr lang="en-US" dirty="0"/>
              <a:t>A researcher from a powerful culture extracting data from participants who belong to a marginalized culture</a:t>
            </a:r>
          </a:p>
          <a:p>
            <a:pPr marL="342906" lvl="0" indent="-327666" algn="l" rtl="0">
              <a:lnSpc>
                <a:spcPct val="100000"/>
              </a:lnSpc>
              <a:spcBef>
                <a:spcPts val="1000"/>
              </a:spcBef>
              <a:spcAft>
                <a:spcPts val="0"/>
              </a:spcAft>
              <a:buSzPct val="80000"/>
              <a:buFont typeface="Arial"/>
              <a:buChar char="•"/>
            </a:pPr>
            <a:r>
              <a:rPr lang="en-US" dirty="0"/>
              <a:t>An employer collecting data from their staff participants </a:t>
            </a:r>
          </a:p>
          <a:p>
            <a:pPr marL="0" lvl="0" indent="0" algn="l" rtl="0">
              <a:lnSpc>
                <a:spcPct val="100000"/>
              </a:lnSpc>
              <a:spcBef>
                <a:spcPts val="1000"/>
              </a:spcBef>
              <a:spcAft>
                <a:spcPts val="0"/>
              </a:spcAft>
              <a:buSzPct val="80000"/>
              <a:buNone/>
            </a:pPr>
            <a:endParaRPr lang="en-US" dirty="0"/>
          </a:p>
          <a:p>
            <a:pPr marL="0" lvl="0" indent="0" algn="l" rtl="0">
              <a:lnSpc>
                <a:spcPct val="100000"/>
              </a:lnSpc>
              <a:spcBef>
                <a:spcPts val="1000"/>
              </a:spcBef>
              <a:spcAft>
                <a:spcPts val="0"/>
              </a:spcAft>
              <a:buSzPct val="80000"/>
              <a:buNone/>
            </a:pPr>
            <a:r>
              <a:rPr lang="en-US" b="1" dirty="0"/>
              <a:t>Issues in power relations may result in:</a:t>
            </a:r>
            <a:endParaRPr lang="en-US" dirty="0"/>
          </a:p>
          <a:p>
            <a:pPr marL="342906" lvl="0" indent="-327666" algn="l" rtl="0">
              <a:lnSpc>
                <a:spcPct val="100000"/>
              </a:lnSpc>
              <a:spcBef>
                <a:spcPts val="1000"/>
              </a:spcBef>
              <a:spcAft>
                <a:spcPts val="0"/>
              </a:spcAft>
              <a:buSzPct val="80000"/>
              <a:buFont typeface="Arial"/>
              <a:buChar char="•"/>
            </a:pPr>
            <a:r>
              <a:rPr lang="en-US" dirty="0"/>
              <a:t>Participants behaving in a manner they think is </a:t>
            </a:r>
            <a:r>
              <a:rPr lang="en-US" dirty="0" err="1"/>
              <a:t>favourable</a:t>
            </a:r>
            <a:r>
              <a:rPr lang="en-US" dirty="0"/>
              <a:t> to the researcher</a:t>
            </a:r>
          </a:p>
          <a:p>
            <a:pPr marL="342906" lvl="0" indent="-327666" algn="l" rtl="0">
              <a:lnSpc>
                <a:spcPct val="100000"/>
              </a:lnSpc>
              <a:spcBef>
                <a:spcPts val="1000"/>
              </a:spcBef>
              <a:spcAft>
                <a:spcPts val="0"/>
              </a:spcAft>
              <a:buSzPct val="80000"/>
              <a:buFont typeface="Arial"/>
              <a:buChar char="•"/>
            </a:pPr>
            <a:r>
              <a:rPr lang="en-US" dirty="0"/>
              <a:t>Participants feeling they are compelled to participate in the research</a:t>
            </a:r>
          </a:p>
          <a:p>
            <a:pPr marL="457200" lvl="0" indent="0" algn="l" rtl="0">
              <a:lnSpc>
                <a:spcPct val="100000"/>
              </a:lnSpc>
              <a:spcBef>
                <a:spcPts val="1000"/>
              </a:spcBef>
              <a:spcAft>
                <a:spcPts val="0"/>
              </a:spcAft>
              <a:buNone/>
            </a:pPr>
            <a:endParaRPr lang="en-US" dirty="0"/>
          </a:p>
          <a:p>
            <a:pPr marL="0" lvl="0" indent="0" algn="l" rtl="0">
              <a:lnSpc>
                <a:spcPct val="100000"/>
              </a:lnSpc>
              <a:spcBef>
                <a:spcPts val="1000"/>
              </a:spcBef>
              <a:spcAft>
                <a:spcPts val="0"/>
              </a:spcAft>
              <a:buNone/>
            </a:pPr>
            <a:r>
              <a:rPr lang="en-US" dirty="0"/>
              <a:t>Thus, if a researcher uses their position to coerce participants to take part in their research or to respond to a questionnaire in a particular way this would be an ethical violation of Power Relations. </a:t>
            </a:r>
          </a:p>
          <a:p>
            <a:pPr marL="0" lvl="0" indent="0" algn="l" rtl="0">
              <a:lnSpc>
                <a:spcPct val="100000"/>
              </a:lnSpc>
              <a:spcBef>
                <a:spcPts val="1000"/>
              </a:spcBef>
              <a:spcAft>
                <a:spcPts val="0"/>
              </a:spcAft>
              <a:buSzPct val="8000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Harm Avoidance</a:t>
            </a:r>
            <a:endParaRPr dirty="0"/>
          </a:p>
        </p:txBody>
      </p:sp>
      <p:sp>
        <p:nvSpPr>
          <p:cNvPr id="260" name="Google Shape;260;p14"/>
          <p:cNvSpPr txBox="1">
            <a:spLocks noGrp="1"/>
          </p:cNvSpPr>
          <p:nvPr>
            <p:ph type="body" idx="1"/>
          </p:nvPr>
        </p:nvSpPr>
        <p:spPr>
          <a:xfrm>
            <a:off x="420624" y="1202267"/>
            <a:ext cx="7974619" cy="5359996"/>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94117"/>
              <a:buNone/>
            </a:pPr>
            <a:r>
              <a:rPr lang="en-US" dirty="0"/>
              <a:t>Harm Avoidance refers to the application of measures to avoid harming participants. Research that harms participants is unethical. The harm can be financial, material, physical and emotional and can occur in several research situations. Below are some examples,</a:t>
            </a:r>
          </a:p>
          <a:p>
            <a:pPr marL="0" lvl="0" indent="0">
              <a:spcBef>
                <a:spcPts val="0"/>
              </a:spcBef>
              <a:buSzPct val="94117"/>
              <a:buNone/>
            </a:pPr>
            <a:endParaRPr lang="en-US" dirty="0">
              <a:solidFill>
                <a:schemeClr val="lt1"/>
              </a:solidFill>
            </a:endParaRPr>
          </a:p>
          <a:p>
            <a:pPr marL="0" lvl="0" indent="0">
              <a:buSzPct val="94117"/>
              <a:buNone/>
            </a:pPr>
            <a:r>
              <a:rPr lang="en-US" dirty="0"/>
              <a:t>A situation where interviews or other forms of data collection are seen to be an act of collusion with an opposed culture could cause participants to face repercussions from their culture merely for taking part. This would be an ethical violation. </a:t>
            </a:r>
          </a:p>
          <a:p>
            <a:pPr marL="0" lvl="0" indent="0">
              <a:buSzPct val="94117"/>
              <a:buNone/>
            </a:pPr>
            <a:endParaRPr lang="en-US" dirty="0"/>
          </a:p>
          <a:p>
            <a:pPr marL="0" lvl="0" indent="0">
              <a:buSzPct val="94117"/>
              <a:buNone/>
            </a:pPr>
            <a:r>
              <a:rPr lang="en-US" dirty="0"/>
              <a:t>A situation where a participant is identified after revealing information such as a complaint against an employer could cause the participant to face financial harm. This would be an ethical violation. </a:t>
            </a:r>
          </a:p>
          <a:p>
            <a:pPr marL="0" lvl="0" indent="0">
              <a:buSzPct val="94117"/>
              <a:buNone/>
            </a:pPr>
            <a:endParaRPr lang="en-US" dirty="0"/>
          </a:p>
          <a:p>
            <a:pPr marL="0" lvl="0" indent="0">
              <a:buSzPct val="94117"/>
              <a:buNone/>
            </a:pPr>
            <a:r>
              <a:rPr lang="en-US" dirty="0"/>
              <a:t>A situation where distressing information is revealed during an interview and triggers the interviewee severe emotional stress is an ethical violation. </a:t>
            </a:r>
          </a:p>
          <a:p>
            <a:pPr marL="0" lvl="0" indent="0">
              <a:buSzPct val="94117"/>
              <a:buNone/>
            </a:pPr>
            <a:endParaRPr lang="en-US" dirty="0"/>
          </a:p>
          <a:p>
            <a:pPr marL="0" lvl="0" indent="0">
              <a:buSzPct val="94117"/>
              <a:buNone/>
            </a:pPr>
            <a:r>
              <a:rPr lang="en-US" dirty="0"/>
              <a:t>A situation where a participant loses university marks in an exam or an assignment directly due to a research experiment is an ethical violation.</a:t>
            </a:r>
          </a:p>
          <a:p>
            <a:pPr marL="0" lvl="0" indent="0">
              <a:buSzPct val="94117"/>
              <a:buNone/>
            </a:pPr>
            <a:endParaRPr lang="en-US" dirty="0"/>
          </a:p>
          <a:p>
            <a:pPr marL="0" lvl="0" indent="0">
              <a:buSzPct val="94117"/>
              <a:buNone/>
            </a:pPr>
            <a:r>
              <a:rPr lang="en-US" dirty="0"/>
              <a:t>Thus, if a researcher through the collection of data from participants causes a participant harm it will be a ethical violation of Harm Avoidance. </a:t>
            </a:r>
          </a:p>
        </p:txBody>
      </p:sp>
      <p:sp>
        <p:nvSpPr>
          <p:cNvPr id="2" name="Slide Number Placeholder 1">
            <a:extLst>
              <a:ext uri="{FF2B5EF4-FFF2-40B4-BE49-F238E27FC236}">
                <a16:creationId xmlns:a16="http://schemas.microsoft.com/office/drawing/2014/main" id="{F612E191-0D6E-C9B0-C1E8-18E95EEC8B6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body" idx="1"/>
          </p:nvPr>
        </p:nvSpPr>
        <p:spPr>
          <a:xfrm>
            <a:off x="375138" y="1222513"/>
            <a:ext cx="7933975" cy="519001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80000"/>
              <a:buNone/>
            </a:pPr>
            <a:r>
              <a:rPr lang="en-US" dirty="0"/>
              <a:t>There are a several approaches that help reduce the potential harm a participant can be exposed to. These are as follows:</a:t>
            </a:r>
          </a:p>
          <a:p>
            <a:pPr marL="342906" lvl="0" indent="-342906" algn="l" rtl="0">
              <a:lnSpc>
                <a:spcPct val="100000"/>
              </a:lnSpc>
              <a:spcBef>
                <a:spcPts val="1000"/>
              </a:spcBef>
              <a:spcAft>
                <a:spcPts val="0"/>
              </a:spcAft>
              <a:buSzPct val="80000"/>
              <a:buChar char="►"/>
            </a:pPr>
            <a:r>
              <a:rPr lang="en-US" dirty="0"/>
              <a:t>Always ensure participants are unidentifiable from the point of collecting data</a:t>
            </a:r>
          </a:p>
          <a:p>
            <a:pPr marL="342906" lvl="0" indent="-342906" algn="l" rtl="0">
              <a:lnSpc>
                <a:spcPct val="100000"/>
              </a:lnSpc>
              <a:spcBef>
                <a:spcPts val="1000"/>
              </a:spcBef>
              <a:spcAft>
                <a:spcPts val="0"/>
              </a:spcAft>
              <a:buSzPct val="80000"/>
              <a:buChar char="►"/>
            </a:pPr>
            <a:r>
              <a:rPr lang="en-US" dirty="0"/>
              <a:t>Never include data in your report that could lead to the identification of a participant</a:t>
            </a:r>
          </a:p>
          <a:p>
            <a:pPr marL="342906" lvl="0" indent="-342906" algn="l" rtl="0">
              <a:lnSpc>
                <a:spcPct val="100000"/>
              </a:lnSpc>
              <a:spcBef>
                <a:spcPts val="1000"/>
              </a:spcBef>
              <a:spcAft>
                <a:spcPts val="0"/>
              </a:spcAft>
              <a:buSzPct val="80000"/>
              <a:buChar char="►"/>
            </a:pPr>
            <a:r>
              <a:rPr lang="en-US" dirty="0"/>
              <a:t>When appropriate, paraphrase the participants responses when discussing them in your report</a:t>
            </a:r>
          </a:p>
          <a:p>
            <a:pPr marL="342906" lvl="0" indent="-342906" algn="l" rtl="0">
              <a:lnSpc>
                <a:spcPct val="100000"/>
              </a:lnSpc>
              <a:spcBef>
                <a:spcPts val="1000"/>
              </a:spcBef>
              <a:spcAft>
                <a:spcPts val="0"/>
              </a:spcAft>
              <a:buSzPct val="80000"/>
              <a:buChar char="►"/>
            </a:pPr>
            <a:r>
              <a:rPr lang="en-US" dirty="0"/>
              <a:t>When possible, aggregate the responses of participants</a:t>
            </a:r>
          </a:p>
          <a:p>
            <a:pPr marL="342906" lvl="0" indent="-342906" algn="l" rtl="0">
              <a:lnSpc>
                <a:spcPct val="100000"/>
              </a:lnSpc>
              <a:spcBef>
                <a:spcPts val="1000"/>
              </a:spcBef>
              <a:spcAft>
                <a:spcPts val="0"/>
              </a:spcAft>
              <a:buSzPct val="80000"/>
              <a:buChar char="►"/>
            </a:pPr>
            <a:r>
              <a:rPr lang="en-US" dirty="0"/>
              <a:t>Avoid singling out a participant in a manner they can identify it is them you are referring to, if they were to read your research</a:t>
            </a:r>
          </a:p>
          <a:p>
            <a:pPr marL="342906" lvl="0" indent="-342906" algn="l" rtl="0">
              <a:lnSpc>
                <a:spcPct val="100000"/>
              </a:lnSpc>
              <a:spcBef>
                <a:spcPts val="1000"/>
              </a:spcBef>
              <a:spcAft>
                <a:spcPts val="0"/>
              </a:spcAft>
              <a:buSzPct val="80000"/>
              <a:buChar char="►"/>
            </a:pPr>
            <a:r>
              <a:rPr lang="en-US" dirty="0"/>
              <a:t>Allow the participant to give you feedback related to the manner you have used data collected from them.</a:t>
            </a:r>
          </a:p>
          <a:p>
            <a:pPr marL="342906" lvl="0" indent="-342906" algn="l" rtl="0">
              <a:lnSpc>
                <a:spcPct val="100000"/>
              </a:lnSpc>
              <a:spcBef>
                <a:spcPts val="1000"/>
              </a:spcBef>
              <a:spcAft>
                <a:spcPts val="0"/>
              </a:spcAft>
              <a:buSzPct val="80000"/>
              <a:buChar char="►"/>
            </a:pPr>
            <a:r>
              <a:rPr lang="en-US" dirty="0"/>
              <a:t>Always ensure to avoid dynamics (e.g., power relations) that may make the participant feel they are obliged to participate or to respond in a particular way. </a:t>
            </a:r>
          </a:p>
        </p:txBody>
      </p:sp>
      <p:sp>
        <p:nvSpPr>
          <p:cNvPr id="268" name="Google Shape;268;p15"/>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Harm Avoidance</a:t>
            </a:r>
            <a:endParaRPr dirty="0"/>
          </a:p>
        </p:txBody>
      </p:sp>
      <p:sp>
        <p:nvSpPr>
          <p:cNvPr id="2" name="Slide Number Placeholder 1">
            <a:extLst>
              <a:ext uri="{FF2B5EF4-FFF2-40B4-BE49-F238E27FC236}">
                <a16:creationId xmlns:a16="http://schemas.microsoft.com/office/drawing/2014/main" id="{DD781CE3-02C7-73C6-79AB-C35B6493BA4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a:t>Tips to avoid ethical controversy </a:t>
            </a:r>
            <a:br>
              <a:rPr lang="en-GB"/>
            </a:br>
            <a:endParaRPr/>
          </a:p>
        </p:txBody>
      </p:sp>
      <p:sp>
        <p:nvSpPr>
          <p:cNvPr id="288" name="Google Shape;288;p18"/>
          <p:cNvSpPr txBox="1">
            <a:spLocks noGrp="1"/>
          </p:cNvSpPr>
          <p:nvPr>
            <p:ph type="body" idx="1"/>
          </p:nvPr>
        </p:nvSpPr>
        <p:spPr>
          <a:xfrm>
            <a:off x="164123" y="1143000"/>
            <a:ext cx="8393723" cy="5281245"/>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SzPts val="1600"/>
              <a:buChar char="►"/>
            </a:pPr>
            <a:r>
              <a:rPr lang="en-GB" dirty="0"/>
              <a:t>When possible, limit your direct data collection from participants</a:t>
            </a:r>
            <a:endParaRPr dirty="0"/>
          </a:p>
          <a:p>
            <a:pPr marL="342906" lvl="0" indent="-342906" algn="l" rtl="0">
              <a:spcBef>
                <a:spcPts val="1000"/>
              </a:spcBef>
              <a:spcAft>
                <a:spcPts val="0"/>
              </a:spcAft>
              <a:buSzPts val="1600"/>
              <a:buChar char="►"/>
            </a:pPr>
            <a:r>
              <a:rPr lang="en-GB" dirty="0"/>
              <a:t>Always keep participants anonymous</a:t>
            </a:r>
            <a:endParaRPr dirty="0"/>
          </a:p>
          <a:p>
            <a:pPr marL="342906" lvl="0" indent="-342906" algn="l" rtl="0">
              <a:spcBef>
                <a:spcPts val="1000"/>
              </a:spcBef>
              <a:spcAft>
                <a:spcPts val="0"/>
              </a:spcAft>
              <a:buSzPts val="1600"/>
              <a:buChar char="►"/>
            </a:pPr>
            <a:r>
              <a:rPr lang="en-GB" dirty="0"/>
              <a:t>Avoid referring to specific participants quotes or unique situations </a:t>
            </a:r>
            <a:endParaRPr dirty="0"/>
          </a:p>
          <a:p>
            <a:pPr marL="342906" lvl="0" indent="-342906" algn="l" rtl="0">
              <a:spcBef>
                <a:spcPts val="1000"/>
              </a:spcBef>
              <a:spcAft>
                <a:spcPts val="0"/>
              </a:spcAft>
              <a:buSzPts val="1600"/>
              <a:buChar char="►"/>
            </a:pPr>
            <a:r>
              <a:rPr lang="en-GB" dirty="0"/>
              <a:t>When relevant follow your institution’s (e.g., PSU’s) guidelines </a:t>
            </a:r>
            <a:endParaRPr dirty="0"/>
          </a:p>
          <a:p>
            <a:pPr marL="342906" lvl="0" indent="-342906" algn="l" rtl="0">
              <a:spcBef>
                <a:spcPts val="1000"/>
              </a:spcBef>
              <a:spcAft>
                <a:spcPts val="0"/>
              </a:spcAft>
              <a:buSzPts val="1600"/>
              <a:buChar char="►"/>
            </a:pPr>
            <a:r>
              <a:rPr lang="en-GB" dirty="0"/>
              <a:t>Allow colleagues and peers to critically review your research plans </a:t>
            </a:r>
            <a:endParaRPr dirty="0"/>
          </a:p>
          <a:p>
            <a:pPr marL="342906" lvl="0" indent="-342906" algn="l" rtl="0">
              <a:spcBef>
                <a:spcPts val="1000"/>
              </a:spcBef>
              <a:spcAft>
                <a:spcPts val="0"/>
              </a:spcAft>
              <a:buSzPts val="1600"/>
              <a:buChar char="►"/>
            </a:pPr>
            <a:r>
              <a:rPr lang="en-GB" dirty="0"/>
              <a:t>Be transparent in the final report</a:t>
            </a:r>
            <a:endParaRPr dirty="0"/>
          </a:p>
          <a:p>
            <a:pPr marL="342906" lvl="0" indent="-342906" algn="l" rtl="0">
              <a:spcBef>
                <a:spcPts val="1000"/>
              </a:spcBef>
              <a:spcAft>
                <a:spcPts val="0"/>
              </a:spcAft>
              <a:buSzPts val="1600"/>
              <a:buChar char="►"/>
            </a:pPr>
            <a:r>
              <a:rPr lang="en-GB" dirty="0"/>
              <a:t>Highlight your research flaws and limitations in the final report</a:t>
            </a:r>
            <a:endParaRPr dirty="0"/>
          </a:p>
          <a:p>
            <a:pPr marL="342906" lvl="0" indent="-342906" algn="l" rtl="0">
              <a:spcBef>
                <a:spcPts val="1000"/>
              </a:spcBef>
              <a:spcAft>
                <a:spcPts val="0"/>
              </a:spcAft>
              <a:buSzPts val="1600"/>
              <a:buChar char="►"/>
            </a:pPr>
            <a:r>
              <a:rPr lang="en-GB" dirty="0"/>
              <a:t>Acknowledge your own subjectivity </a:t>
            </a:r>
            <a:endParaRPr dirty="0"/>
          </a:p>
          <a:p>
            <a:pPr marL="0" lvl="0" indent="0" algn="l" rtl="0">
              <a:spcBef>
                <a:spcPts val="1000"/>
              </a:spcBef>
              <a:spcAft>
                <a:spcPts val="0"/>
              </a:spcAft>
              <a:buSzPts val="1600"/>
              <a:buNone/>
            </a:pPr>
            <a:endParaRPr dirty="0"/>
          </a:p>
        </p:txBody>
      </p:sp>
      <p:sp>
        <p:nvSpPr>
          <p:cNvPr id="2" name="Slide Number Placeholder 1">
            <a:extLst>
              <a:ext uri="{FF2B5EF4-FFF2-40B4-BE49-F238E27FC236}">
                <a16:creationId xmlns:a16="http://schemas.microsoft.com/office/drawing/2014/main" id="{6D8CD77D-6C91-C7B6-E270-2B8898513A0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6"/>
          <p:cNvSpPr txBox="1">
            <a:spLocks noGrp="1"/>
          </p:cNvSpPr>
          <p:nvPr>
            <p:ph type="body" idx="1"/>
          </p:nvPr>
        </p:nvSpPr>
        <p:spPr>
          <a:xfrm>
            <a:off x="481139" y="3970866"/>
            <a:ext cx="7739994" cy="2658534"/>
          </a:xfrm>
          <a:prstGeom prst="rect">
            <a:avLst/>
          </a:prstGeom>
          <a:noFill/>
          <a:ln>
            <a:noFill/>
          </a:ln>
        </p:spPr>
        <p:txBody>
          <a:bodyPr spcFirstLastPara="1" wrap="square" lIns="91425" tIns="45700" rIns="91425" bIns="45700" anchor="t" anchorCtr="0">
            <a:normAutofit fontScale="77500" lnSpcReduction="20000"/>
          </a:bodyPr>
          <a:lstStyle/>
          <a:p>
            <a:pPr marL="137160" lvl="0" indent="0" algn="l" rtl="0">
              <a:lnSpc>
                <a:spcPct val="100000"/>
              </a:lnSpc>
              <a:spcBef>
                <a:spcPts val="1000"/>
              </a:spcBef>
              <a:spcAft>
                <a:spcPts val="0"/>
              </a:spcAft>
              <a:buSzPct val="77837"/>
              <a:buNone/>
            </a:pPr>
            <a:r>
              <a:rPr lang="en-GB" dirty="0"/>
              <a:t>Dr Bosco’s application submitted to Lewisham College (available on LMS), and working in your groups undertake the following:</a:t>
            </a:r>
            <a:endParaRPr dirty="0"/>
          </a:p>
          <a:p>
            <a:pPr marL="594360" lvl="0" indent="-457200" algn="l" rtl="0">
              <a:lnSpc>
                <a:spcPct val="100000"/>
              </a:lnSpc>
              <a:spcBef>
                <a:spcPts val="1000"/>
              </a:spcBef>
              <a:spcAft>
                <a:spcPts val="0"/>
              </a:spcAft>
              <a:buSzPct val="77837"/>
              <a:buFont typeface="+mj-lt"/>
              <a:buAutoNum type="arabicPeriod"/>
            </a:pPr>
            <a:r>
              <a:rPr lang="en-GB" dirty="0"/>
              <a:t>correctly identify if there are ethical violations</a:t>
            </a:r>
            <a:endParaRPr dirty="0"/>
          </a:p>
          <a:p>
            <a:pPr marL="594360" lvl="0" indent="-457200" algn="l" rtl="0">
              <a:lnSpc>
                <a:spcPct val="100000"/>
              </a:lnSpc>
              <a:spcBef>
                <a:spcPts val="1000"/>
              </a:spcBef>
              <a:spcAft>
                <a:spcPts val="0"/>
              </a:spcAft>
              <a:buSzPct val="77837"/>
              <a:buFont typeface="+mj-lt"/>
              <a:buAutoNum type="arabicPeriod"/>
            </a:pPr>
            <a:r>
              <a:rPr lang="en-GB" dirty="0"/>
              <a:t>justify your claims, which involves explaining why the situations and or actions are ethical violations</a:t>
            </a:r>
            <a:endParaRPr dirty="0"/>
          </a:p>
          <a:p>
            <a:pPr marL="594360" lvl="0" indent="-457200" algn="l" rtl="0">
              <a:lnSpc>
                <a:spcPct val="100000"/>
              </a:lnSpc>
              <a:spcBef>
                <a:spcPts val="1000"/>
              </a:spcBef>
              <a:spcAft>
                <a:spcPts val="0"/>
              </a:spcAft>
              <a:buSzPct val="77837"/>
              <a:buFont typeface="+mj-lt"/>
              <a:buAutoNum type="arabicPeriod"/>
            </a:pPr>
            <a:r>
              <a:rPr lang="en-GB" dirty="0"/>
              <a:t>explain ways to remedy the ethical violations you identified, which involves you explaining how the research should be conducted.</a:t>
            </a:r>
          </a:p>
          <a:p>
            <a:pPr marL="594360" lvl="0" indent="-457200" algn="l" rtl="0">
              <a:lnSpc>
                <a:spcPct val="100000"/>
              </a:lnSpc>
              <a:spcBef>
                <a:spcPts val="1000"/>
              </a:spcBef>
              <a:spcAft>
                <a:spcPts val="0"/>
              </a:spcAft>
              <a:buSzPct val="77837"/>
              <a:buFont typeface="+mj-lt"/>
              <a:buAutoNum type="arabicPeriod"/>
            </a:pPr>
            <a:r>
              <a:rPr lang="en-GB" dirty="0"/>
              <a:t>Write and submit your responses to the above three points to the LMS homework submission in week 9, which is titled “Ethics  Homework”.</a:t>
            </a:r>
            <a:endParaRPr dirty="0"/>
          </a:p>
          <a:p>
            <a:pPr marL="137160" lvl="0" indent="0" algn="l" rtl="0">
              <a:lnSpc>
                <a:spcPct val="100000"/>
              </a:lnSpc>
              <a:spcBef>
                <a:spcPts val="1000"/>
              </a:spcBef>
              <a:spcAft>
                <a:spcPts val="0"/>
              </a:spcAft>
              <a:buSzPct val="77837"/>
              <a:buNone/>
            </a:pPr>
            <a:endParaRPr dirty="0"/>
          </a:p>
        </p:txBody>
      </p:sp>
      <p:sp>
        <p:nvSpPr>
          <p:cNvPr id="181" name="Google Shape;181;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GB"/>
              <a:t>17</a:t>
            </a:fld>
            <a:endParaRPr/>
          </a:p>
        </p:txBody>
      </p:sp>
      <p:pic>
        <p:nvPicPr>
          <p:cNvPr id="182" name="Google Shape;182;p6" descr="A building with stairs leading to the entrance&#10;&#10;Description automatically generated"/>
          <p:cNvPicPr preferRelativeResize="0"/>
          <p:nvPr/>
        </p:nvPicPr>
        <p:blipFill rotWithShape="1">
          <a:blip r:embed="rId3">
            <a:alphaModFix/>
          </a:blip>
          <a:srcRect r="8316"/>
          <a:stretch/>
        </p:blipFill>
        <p:spPr>
          <a:xfrm>
            <a:off x="635000" y="1062320"/>
            <a:ext cx="6986185" cy="2857500"/>
          </a:xfrm>
          <a:prstGeom prst="rect">
            <a:avLst/>
          </a:prstGeom>
          <a:noFill/>
          <a:ln>
            <a:noFill/>
          </a:ln>
        </p:spPr>
      </p:pic>
      <p:sp>
        <p:nvSpPr>
          <p:cNvPr id="2" name="Google Shape;179;p6">
            <a:extLst>
              <a:ext uri="{FF2B5EF4-FFF2-40B4-BE49-F238E27FC236}">
                <a16:creationId xmlns:a16="http://schemas.microsoft.com/office/drawing/2014/main" id="{FCBD9A65-B840-04E1-B8C3-B72D1B8C0766}"/>
              </a:ext>
            </a:extLst>
          </p:cNvPr>
          <p:cNvSpPr txBox="1">
            <a:spLocks/>
          </p:cNvSpPr>
          <p:nvPr/>
        </p:nvSpPr>
        <p:spPr>
          <a:xfrm>
            <a:off x="565805" y="47268"/>
            <a:ext cx="7055380" cy="10150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en-GB" dirty="0"/>
              <a:t>Class exercise</a:t>
            </a:r>
          </a:p>
          <a:p>
            <a:r>
              <a:rPr lang="en-GB" sz="1800" b="1" dirty="0"/>
              <a:t>Dr Bosco’s Application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9470e03d09_0_0"/>
          <p:cNvSpPr txBox="1">
            <a:spLocks noGrp="1"/>
          </p:cNvSpPr>
          <p:nvPr>
            <p:ph type="body" idx="1"/>
          </p:nvPr>
        </p:nvSpPr>
        <p:spPr>
          <a:xfrm>
            <a:off x="59267" y="1143000"/>
            <a:ext cx="8624583" cy="51054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GB" b="1" dirty="0"/>
              <a:t>Dr Bosco’s research proposal violated ethics by:</a:t>
            </a:r>
            <a:endParaRPr b="1" dirty="0"/>
          </a:p>
          <a:p>
            <a:pPr marL="457200" lvl="0" indent="-320040" algn="l" rtl="0">
              <a:spcBef>
                <a:spcPts val="1000"/>
              </a:spcBef>
              <a:spcAft>
                <a:spcPts val="0"/>
              </a:spcAft>
              <a:buSzPts val="1440"/>
              <a:buAutoNum type="arabicParenR"/>
            </a:pPr>
            <a:r>
              <a:rPr lang="en-GB" dirty="0"/>
              <a:t>not intending to gain informed consent from the participants and their parents.</a:t>
            </a:r>
            <a:endParaRPr dirty="0"/>
          </a:p>
          <a:p>
            <a:pPr marL="457200" lvl="0" indent="-320040" algn="l" rtl="0">
              <a:spcBef>
                <a:spcPts val="0"/>
              </a:spcBef>
              <a:spcAft>
                <a:spcPts val="0"/>
              </a:spcAft>
              <a:buSzPts val="1440"/>
              <a:buAutoNum type="arabicParenR"/>
            </a:pPr>
            <a:r>
              <a:rPr lang="en-GB" dirty="0"/>
              <a:t>exploiting power relations to recruit participants</a:t>
            </a:r>
            <a:endParaRPr dirty="0"/>
          </a:p>
          <a:p>
            <a:pPr marL="457200" lvl="0" indent="-320040" algn="l" rtl="0">
              <a:spcBef>
                <a:spcPts val="0"/>
              </a:spcBef>
              <a:spcAft>
                <a:spcPts val="0"/>
              </a:spcAft>
              <a:buSzPts val="1440"/>
              <a:buAutoNum type="arabicParenR"/>
            </a:pPr>
            <a:r>
              <a:rPr lang="en-GB" dirty="0"/>
              <a:t>having the likely potential to cause the participants psychological harm and negatively affect their learning. </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r>
              <a:rPr lang="en-GB" dirty="0"/>
              <a:t>In terms of  remedying the ethical violations, Dr Bosco must completely redesign the research, so it does not have the potential to cause harm to the students. This can be achieved by limiting the experiment to one classroom activity in which the experimental group has to wear a distinct colour blazer while the control group wears the standard black blazer. Also, written informed consent must be obtained from the parents and students before the experiment is undertaken.  In addition, to avoid the issues related to power relations Dr Brasco should recruit student participants he does not directly teach.</a:t>
            </a:r>
            <a:endParaRPr dirty="0"/>
          </a:p>
        </p:txBody>
      </p:sp>
      <p:sp>
        <p:nvSpPr>
          <p:cNvPr id="189" name="Google Shape;189;g29470e03d09_0_0"/>
          <p:cNvSpPr txBox="1">
            <a:spLocks noGrp="1"/>
          </p:cNvSpPr>
          <p:nvPr>
            <p:ph type="sldNum" idx="12"/>
          </p:nvPr>
        </p:nvSpPr>
        <p:spPr>
          <a:xfrm>
            <a:off x="7766431" y="295736"/>
            <a:ext cx="6288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2801"/>
              <a:buFont typeface="Arial"/>
              <a:buNone/>
            </a:pPr>
            <a:fld id="{00000000-1234-1234-1234-123412341234}" type="slidenum">
              <a:rPr lang="en-GB"/>
              <a:t>18</a:t>
            </a:fld>
            <a:endParaRPr/>
          </a:p>
        </p:txBody>
      </p:sp>
      <p:sp>
        <p:nvSpPr>
          <p:cNvPr id="4" name="Google Shape;179;p6">
            <a:extLst>
              <a:ext uri="{FF2B5EF4-FFF2-40B4-BE49-F238E27FC236}">
                <a16:creationId xmlns:a16="http://schemas.microsoft.com/office/drawing/2014/main" id="{524CAAB2-D430-E57D-C028-3E098C8BF801}"/>
              </a:ext>
            </a:extLst>
          </p:cNvPr>
          <p:cNvSpPr txBox="1">
            <a:spLocks/>
          </p:cNvSpPr>
          <p:nvPr/>
        </p:nvSpPr>
        <p:spPr>
          <a:xfrm>
            <a:off x="565805" y="47268"/>
            <a:ext cx="7055380" cy="10150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en-GB" dirty="0"/>
              <a:t>Class exercise</a:t>
            </a:r>
          </a:p>
          <a:p>
            <a:r>
              <a:rPr lang="en-GB" sz="1800" b="1" dirty="0"/>
              <a:t>Dr Bosco’s Application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a:t>References </a:t>
            </a:r>
            <a:endParaRPr/>
          </a:p>
        </p:txBody>
      </p:sp>
      <p:sp>
        <p:nvSpPr>
          <p:cNvPr id="295" name="Google Shape;295;p19"/>
          <p:cNvSpPr txBox="1">
            <a:spLocks noGrp="1"/>
          </p:cNvSpPr>
          <p:nvPr>
            <p:ph type="body" idx="1"/>
          </p:nvPr>
        </p:nvSpPr>
        <p:spPr>
          <a:xfrm>
            <a:off x="274320" y="1143001"/>
            <a:ext cx="8120923" cy="51054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dirty="0"/>
              <a:t>Oliver, P. (2010). </a:t>
            </a:r>
            <a:r>
              <a:rPr lang="en-GB" i="1" dirty="0"/>
              <a:t>The student’s guide to research ethics </a:t>
            </a:r>
            <a:r>
              <a:rPr lang="en-GB" dirty="0"/>
              <a:t>(2nd ed.). Open University Press.</a:t>
            </a:r>
            <a:endParaRPr dirty="0"/>
          </a:p>
          <a:p>
            <a:pPr marL="0" lvl="0" indent="0" algn="l" rtl="0">
              <a:spcBef>
                <a:spcPts val="1000"/>
              </a:spcBef>
              <a:spcAft>
                <a:spcPts val="0"/>
              </a:spcAft>
              <a:buSzPts val="1600"/>
              <a:buNone/>
            </a:pPr>
            <a:endParaRPr lang="en-GB" dirty="0"/>
          </a:p>
          <a:p>
            <a:pPr marL="0" indent="0">
              <a:buSzPts val="1600"/>
              <a:buNone/>
            </a:pPr>
            <a:r>
              <a:rPr lang="en-US" dirty="0"/>
              <a:t>Piper, H., &amp; Simons, H. (2005). Ethical responsibility in social research. In B. Somekh and C. Lewin (Eds), </a:t>
            </a:r>
            <a:r>
              <a:rPr lang="en-US" i="1" dirty="0"/>
              <a:t>Research methods in the social sciences </a:t>
            </a:r>
            <a:r>
              <a:rPr lang="en-US" dirty="0"/>
              <a:t>(pp. 56-64). Sage.</a:t>
            </a:r>
          </a:p>
          <a:p>
            <a:pPr marL="0" lvl="0" indent="0" algn="l" rtl="0">
              <a:spcBef>
                <a:spcPts val="1000"/>
              </a:spcBef>
              <a:spcAft>
                <a:spcPts val="0"/>
              </a:spcAft>
              <a:buSzPts val="1600"/>
              <a:buNone/>
            </a:pPr>
            <a:endParaRPr lang="en-GB" dirty="0"/>
          </a:p>
          <a:p>
            <a:pPr marL="0" lvl="0" indent="0" algn="l" rtl="0">
              <a:spcBef>
                <a:spcPts val="1000"/>
              </a:spcBef>
              <a:spcAft>
                <a:spcPts val="0"/>
              </a:spcAft>
              <a:buSzPts val="1600"/>
              <a:buNone/>
            </a:pPr>
            <a:r>
              <a:rPr lang="en-GB" dirty="0"/>
              <a:t>Saldanha, G. and O’Brien, S. (2014). </a:t>
            </a:r>
            <a:r>
              <a:rPr lang="en-GB" i="1" dirty="0"/>
              <a:t>Research Methodologies in Translation Studies</a:t>
            </a:r>
            <a:r>
              <a:rPr lang="en-GB" dirty="0"/>
              <a:t>. </a:t>
            </a:r>
            <a:r>
              <a:rPr lang="en-GB"/>
              <a:t>Routledge.</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endParaRPr dirty="0"/>
          </a:p>
        </p:txBody>
      </p:sp>
      <p:sp>
        <p:nvSpPr>
          <p:cNvPr id="296" name="Google Shape;296;p1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2" y="0"/>
            <a:ext cx="9144001" cy="94826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dirty="0"/>
              <a:t>Lesson outline</a:t>
            </a:r>
            <a:endParaRPr dirty="0"/>
          </a:p>
        </p:txBody>
      </p:sp>
      <p:sp>
        <p:nvSpPr>
          <p:cNvPr id="166" name="Google Shape;166;p2"/>
          <p:cNvSpPr txBox="1">
            <a:spLocks noGrp="1"/>
          </p:cNvSpPr>
          <p:nvPr>
            <p:ph type="body" idx="1"/>
          </p:nvPr>
        </p:nvSpPr>
        <p:spPr>
          <a:xfrm>
            <a:off x="313266" y="1143001"/>
            <a:ext cx="8398933" cy="51054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dirty="0"/>
              <a:t>Research’s Thorny Nature </a:t>
            </a:r>
          </a:p>
          <a:p>
            <a:pPr marL="0" lvl="0" indent="0" algn="l" rtl="0">
              <a:spcBef>
                <a:spcPts val="1000"/>
              </a:spcBef>
              <a:spcAft>
                <a:spcPts val="0"/>
              </a:spcAft>
              <a:buSzPts val="1600"/>
              <a:buNone/>
            </a:pPr>
            <a:r>
              <a:rPr lang="en-GB" dirty="0"/>
              <a:t>Plagiarism </a:t>
            </a:r>
          </a:p>
          <a:p>
            <a:pPr marL="0" lvl="0" indent="0" algn="l" rtl="0">
              <a:spcBef>
                <a:spcPts val="1000"/>
              </a:spcBef>
              <a:spcAft>
                <a:spcPts val="0"/>
              </a:spcAft>
              <a:buSzPts val="1600"/>
              <a:buNone/>
            </a:pPr>
            <a:r>
              <a:rPr lang="en-GB" dirty="0"/>
              <a:t>Integrity</a:t>
            </a:r>
          </a:p>
          <a:p>
            <a:pPr marL="0" lvl="0" indent="0" algn="l" rtl="0">
              <a:spcBef>
                <a:spcPts val="1000"/>
              </a:spcBef>
              <a:spcAft>
                <a:spcPts val="0"/>
              </a:spcAft>
              <a:buSzPts val="1600"/>
              <a:buNone/>
            </a:pPr>
            <a:r>
              <a:rPr lang="en-GB" dirty="0"/>
              <a:t>Participant Consent</a:t>
            </a:r>
            <a:endParaRPr dirty="0"/>
          </a:p>
          <a:p>
            <a:pPr marL="0" lvl="0" indent="0" algn="l" rtl="0">
              <a:spcBef>
                <a:spcPts val="1000"/>
              </a:spcBef>
              <a:spcAft>
                <a:spcPts val="0"/>
              </a:spcAft>
              <a:buSzPts val="1600"/>
              <a:buNone/>
            </a:pPr>
            <a:r>
              <a:rPr lang="en-GB" dirty="0"/>
              <a:t>Participant Deception</a:t>
            </a:r>
            <a:endParaRPr dirty="0"/>
          </a:p>
          <a:p>
            <a:pPr marL="0" lvl="0" indent="0" algn="l" rtl="0">
              <a:spcBef>
                <a:spcPts val="1000"/>
              </a:spcBef>
              <a:spcAft>
                <a:spcPts val="0"/>
              </a:spcAft>
              <a:buSzPts val="1600"/>
              <a:buNone/>
            </a:pPr>
            <a:r>
              <a:rPr lang="en-GB" dirty="0"/>
              <a:t>Confidentiality and Anonymity</a:t>
            </a:r>
            <a:endParaRPr dirty="0"/>
          </a:p>
          <a:p>
            <a:pPr marL="0" lvl="0" indent="0" algn="l" rtl="0">
              <a:spcBef>
                <a:spcPts val="1000"/>
              </a:spcBef>
              <a:spcAft>
                <a:spcPts val="0"/>
              </a:spcAft>
              <a:buSzPts val="1600"/>
              <a:buNone/>
            </a:pPr>
            <a:r>
              <a:rPr lang="en-GB" dirty="0"/>
              <a:t>Power Relations</a:t>
            </a:r>
            <a:endParaRPr dirty="0"/>
          </a:p>
          <a:p>
            <a:pPr marL="0" lvl="0" indent="0" algn="l" rtl="0">
              <a:spcBef>
                <a:spcPts val="1000"/>
              </a:spcBef>
              <a:spcAft>
                <a:spcPts val="0"/>
              </a:spcAft>
              <a:buSzPts val="1600"/>
              <a:buNone/>
            </a:pPr>
            <a:r>
              <a:rPr lang="en-GB" dirty="0"/>
              <a:t>Harm Avoidance</a:t>
            </a:r>
            <a:endParaRPr dirty="0"/>
          </a:p>
          <a:p>
            <a:pPr marL="0" lvl="0" indent="0" algn="l" rtl="0">
              <a:spcBef>
                <a:spcPts val="1000"/>
              </a:spcBef>
              <a:spcAft>
                <a:spcPts val="0"/>
              </a:spcAft>
              <a:buSzPts val="1600"/>
              <a:buNone/>
            </a:pPr>
            <a:r>
              <a:rPr lang="en-GB" dirty="0"/>
              <a:t>Tips to Avoid Ethical Controversy</a:t>
            </a:r>
            <a:endParaRPr dirty="0"/>
          </a:p>
          <a:p>
            <a:pPr marL="0" lvl="0" indent="0" algn="l" rtl="0">
              <a:spcBef>
                <a:spcPts val="1000"/>
              </a:spcBef>
              <a:spcAft>
                <a:spcPts val="0"/>
              </a:spcAft>
              <a:buSzPts val="1600"/>
              <a:buNone/>
            </a:pPr>
            <a:r>
              <a:rPr lang="en-GB"/>
              <a:t>Homework</a:t>
            </a:r>
            <a:endParaRPr dirty="0"/>
          </a:p>
        </p:txBody>
      </p:sp>
      <p:sp>
        <p:nvSpPr>
          <p:cNvPr id="2" name="Slide Number Placeholder 1">
            <a:extLst>
              <a:ext uri="{FF2B5EF4-FFF2-40B4-BE49-F238E27FC236}">
                <a16:creationId xmlns:a16="http://schemas.microsoft.com/office/drawing/2014/main" id="{E995F407-D42A-8805-8377-CD8A0FFF341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
        <p:nvSpPr>
          <p:cNvPr id="173" name="Google Shape;173;p3"/>
          <p:cNvSpPr txBox="1">
            <a:spLocks noGrp="1"/>
          </p:cNvSpPr>
          <p:nvPr>
            <p:ph type="body" idx="1"/>
          </p:nvPr>
        </p:nvSpPr>
        <p:spPr>
          <a:xfrm>
            <a:off x="262467" y="1062320"/>
            <a:ext cx="8518118" cy="54999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GB" sz="1800" dirty="0">
                <a:latin typeface="Calibri"/>
                <a:ea typeface="Calibri"/>
                <a:cs typeface="Calibri"/>
                <a:sym typeface="Calibri"/>
              </a:rPr>
              <a:t>Like the lizard (</a:t>
            </a:r>
            <a:r>
              <a:rPr lang="en-GB" sz="1800" i="1" dirty="0">
                <a:latin typeface="Calibri"/>
                <a:ea typeface="Calibri"/>
                <a:cs typeface="Calibri"/>
                <a:sym typeface="Calibri"/>
              </a:rPr>
              <a:t>Moloch </a:t>
            </a:r>
            <a:r>
              <a:rPr lang="en-GB" sz="1800" i="1" dirty="0" err="1">
                <a:latin typeface="Calibri"/>
                <a:ea typeface="Calibri"/>
                <a:cs typeface="Calibri"/>
                <a:sym typeface="Calibri"/>
              </a:rPr>
              <a:t>horridus</a:t>
            </a:r>
            <a:r>
              <a:rPr lang="en-GB" sz="1800" dirty="0">
                <a:latin typeface="Calibri"/>
                <a:ea typeface="Calibri"/>
                <a:cs typeface="Calibri"/>
                <a:sym typeface="Calibri"/>
              </a:rPr>
              <a:t>) in the previous slide, research has many thorns that can get caught on competing ethical forces. Thus, it is important for researchers to have a good understanding of the complexities of research ethics. </a:t>
            </a:r>
          </a:p>
          <a:p>
            <a:pPr marL="0" lvl="0" indent="0" algn="l" rtl="0">
              <a:spcBef>
                <a:spcPts val="0"/>
              </a:spcBef>
              <a:spcAft>
                <a:spcPts val="0"/>
              </a:spcAft>
              <a:buSzPts val="1440"/>
              <a:buNone/>
            </a:pPr>
            <a:endParaRPr lang="en-GB" sz="1800" dirty="0">
              <a:latin typeface="Calibri"/>
              <a:ea typeface="Calibri"/>
              <a:cs typeface="Calibri"/>
              <a:sym typeface="Calibri"/>
            </a:endParaRPr>
          </a:p>
          <a:p>
            <a:pPr marL="0" lvl="0" indent="0" algn="l" rtl="0">
              <a:spcBef>
                <a:spcPts val="0"/>
              </a:spcBef>
              <a:spcAft>
                <a:spcPts val="0"/>
              </a:spcAft>
              <a:buSzPts val="1440"/>
              <a:buNone/>
            </a:pPr>
            <a:endParaRPr lang="en-GB" sz="1800" dirty="0">
              <a:latin typeface="Calibri"/>
              <a:ea typeface="Calibri"/>
              <a:cs typeface="Calibri"/>
              <a:sym typeface="Calibri"/>
            </a:endParaRPr>
          </a:p>
          <a:p>
            <a:pPr marL="0" lvl="0" indent="0" algn="l" rtl="0">
              <a:spcBef>
                <a:spcPts val="0"/>
              </a:spcBef>
              <a:spcAft>
                <a:spcPts val="0"/>
              </a:spcAft>
              <a:buSzPts val="1440"/>
              <a:buNone/>
            </a:pPr>
            <a:r>
              <a:rPr lang="en-GB" sz="1800" dirty="0">
                <a:latin typeface="Calibri"/>
                <a:ea typeface="Calibri"/>
                <a:cs typeface="Calibri"/>
                <a:sym typeface="Calibri"/>
              </a:rPr>
              <a:t>In addition, ethics is a central issue when collecting information from human participants, and thus, it is important to be conscious of the fact that when dealing with people it is necessary to treat them with the dignity they would be normally given.  For example, Oliver (2010) argues that:</a:t>
            </a:r>
            <a:endParaRPr dirty="0"/>
          </a:p>
          <a:p>
            <a:pPr marL="400056" lvl="1" indent="0">
              <a:buSzPts val="1440"/>
              <a:buNone/>
            </a:pPr>
            <a:r>
              <a:rPr lang="en-GB" sz="1600" dirty="0">
                <a:latin typeface="Calibri"/>
                <a:ea typeface="Calibri"/>
                <a:cs typeface="Calibri"/>
                <a:sym typeface="Calibri"/>
              </a:rPr>
              <a:t>In all research involving the collection of data from human beings, there is a fundamental moral requirement to treat those people in accord with standards and values which affirm their essential humanity. The research context is really  no different in this respect from any other context in which human interaction takes place (p. 12).</a:t>
            </a:r>
            <a:endParaRPr dirty="0"/>
          </a:p>
          <a:p>
            <a:pPr marL="0" lvl="0" indent="0" algn="l" rtl="0">
              <a:spcBef>
                <a:spcPts val="1000"/>
              </a:spcBef>
              <a:spcAft>
                <a:spcPts val="0"/>
              </a:spcAft>
              <a:buSzPts val="1440"/>
              <a:buNone/>
            </a:pPr>
            <a:r>
              <a:rPr lang="en-GB" sz="1800" dirty="0">
                <a:latin typeface="Calibri"/>
                <a:ea typeface="Calibri"/>
                <a:cs typeface="Calibri"/>
                <a:sym typeface="Calibri"/>
              </a:rPr>
              <a:t>Also, researchers have a responsibility to improve the lives of their research population (i.e., the group they are focused on, e.g., university students). For example, Oliver (2010) states that “perhaps the key issue is that in order to place research on a  firm moral footing, there should at least be the  intent  to improve the human condition” (p. 12) .</a:t>
            </a:r>
            <a:endParaRPr dirty="0"/>
          </a:p>
          <a:p>
            <a:pPr marL="0" lvl="0" indent="0" algn="l" rtl="0">
              <a:spcBef>
                <a:spcPts val="1000"/>
              </a:spcBef>
              <a:spcAft>
                <a:spcPts val="0"/>
              </a:spcAft>
              <a:buSzPts val="1440"/>
              <a:buNone/>
            </a:pPr>
            <a:endParaRPr sz="1800" dirty="0">
              <a:latin typeface="Calibri"/>
              <a:ea typeface="Calibri"/>
              <a:cs typeface="Calibri"/>
              <a:sym typeface="Calibri"/>
            </a:endParaRPr>
          </a:p>
          <a:p>
            <a:pPr marL="0" lvl="0" indent="0" algn="l" rtl="0">
              <a:spcBef>
                <a:spcPts val="1000"/>
              </a:spcBef>
              <a:spcAft>
                <a:spcPts val="0"/>
              </a:spcAft>
              <a:buSzPts val="1440"/>
              <a:buNone/>
            </a:pP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895F13D-84A3-4399-213D-655D92B8667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4"/>
          <p:cNvSpPr txBox="1">
            <a:spLocks noGrp="1"/>
          </p:cNvSpPr>
          <p:nvPr>
            <p:ph type="body" idx="1"/>
          </p:nvPr>
        </p:nvSpPr>
        <p:spPr>
          <a:xfrm>
            <a:off x="565804" y="1143001"/>
            <a:ext cx="7829439" cy="51054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b="1" dirty="0"/>
              <a:t>Ethics related to research can be separated into two categories:</a:t>
            </a:r>
            <a:endParaRPr dirty="0"/>
          </a:p>
          <a:p>
            <a:pPr marL="0" lvl="0" indent="0" algn="l" rtl="0">
              <a:spcBef>
                <a:spcPts val="1000"/>
              </a:spcBef>
              <a:spcAft>
                <a:spcPts val="0"/>
              </a:spcAft>
              <a:buSzPts val="1600"/>
              <a:buNone/>
            </a:pPr>
            <a:endParaRPr dirty="0"/>
          </a:p>
          <a:p>
            <a:pPr marL="457200" lvl="0" indent="-457200" algn="l" rtl="0">
              <a:spcBef>
                <a:spcPts val="1000"/>
              </a:spcBef>
              <a:spcAft>
                <a:spcPts val="0"/>
              </a:spcAft>
              <a:buSzPts val="1600"/>
              <a:buAutoNum type="arabicParenR"/>
            </a:pPr>
            <a:r>
              <a:rPr lang="en-GB" dirty="0"/>
              <a:t>The ethics of the research itself, which relates to its intrinsic and potential instrumental nature.</a:t>
            </a:r>
            <a:endParaRPr dirty="0"/>
          </a:p>
          <a:p>
            <a:pPr marL="0" lvl="0" indent="0" algn="l" rtl="0">
              <a:spcBef>
                <a:spcPts val="1000"/>
              </a:spcBef>
              <a:spcAft>
                <a:spcPts val="0"/>
              </a:spcAft>
              <a:buSzPts val="1600"/>
              <a:buNone/>
            </a:pPr>
            <a:endParaRPr dirty="0"/>
          </a:p>
          <a:p>
            <a:pPr marL="457200" lvl="0" indent="-457200" algn="l" rtl="0">
              <a:spcBef>
                <a:spcPts val="1000"/>
              </a:spcBef>
              <a:spcAft>
                <a:spcPts val="0"/>
              </a:spcAft>
              <a:buSzPts val="1600"/>
              <a:buAutoNum type="arabicParenR"/>
            </a:pPr>
            <a:r>
              <a:rPr lang="en-GB" dirty="0"/>
              <a:t>The ethics of the manner the research is conducted and how it collects data, especially regarding participant involved research.</a:t>
            </a:r>
            <a:endParaRPr dirty="0"/>
          </a:p>
          <a:p>
            <a:pPr marL="0" lvl="0" indent="0" algn="l" rtl="0">
              <a:spcBef>
                <a:spcPts val="1000"/>
              </a:spcBef>
              <a:spcAft>
                <a:spcPts val="0"/>
              </a:spcAft>
              <a:buSzPts val="1600"/>
              <a:buNone/>
            </a:pPr>
            <a:endParaRPr dirty="0"/>
          </a:p>
        </p:txBody>
      </p:sp>
      <p:sp>
        <p:nvSpPr>
          <p:cNvPr id="4" name="Google Shape;172;p3">
            <a:extLst>
              <a:ext uri="{FF2B5EF4-FFF2-40B4-BE49-F238E27FC236}">
                <a16:creationId xmlns:a16="http://schemas.microsoft.com/office/drawing/2014/main" id="{D48DE3BE-9B18-AD25-CEB5-E1DD06CD0CEF}"/>
              </a:ext>
            </a:extLst>
          </p:cNvPr>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
        <p:nvSpPr>
          <p:cNvPr id="2" name="Slide Number Placeholder 1">
            <a:extLst>
              <a:ext uri="{FF2B5EF4-FFF2-40B4-BE49-F238E27FC236}">
                <a16:creationId xmlns:a16="http://schemas.microsoft.com/office/drawing/2014/main" id="{C3DAF836-F16D-B7E0-9650-F459C8EB6C2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431800" y="914400"/>
            <a:ext cx="8466667" cy="533400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dirty="0"/>
              <a:t>When discussing ethics and research it is important to be aware of the various ethical forces that may affect our research decisions.</a:t>
            </a:r>
            <a:endParaRPr dirty="0"/>
          </a:p>
        </p:txBody>
      </p:sp>
      <p:grpSp>
        <p:nvGrpSpPr>
          <p:cNvPr id="189" name="Google Shape;189;p5"/>
          <p:cNvGrpSpPr/>
          <p:nvPr/>
        </p:nvGrpSpPr>
        <p:grpSpPr>
          <a:xfrm>
            <a:off x="996043" y="2296885"/>
            <a:ext cx="7151914" cy="4134750"/>
            <a:chOff x="196649" y="834886"/>
            <a:chExt cx="8719074" cy="5772105"/>
          </a:xfrm>
        </p:grpSpPr>
        <p:sp>
          <p:nvSpPr>
            <p:cNvPr id="190" name="Google Shape;190;p5"/>
            <p:cNvSpPr/>
            <p:nvPr/>
          </p:nvSpPr>
          <p:spPr>
            <a:xfrm>
              <a:off x="3737113" y="2843363"/>
              <a:ext cx="1679714" cy="1679714"/>
            </a:xfrm>
            <a:prstGeom prst="star8">
              <a:avLst>
                <a:gd name="adj" fmla="val 375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a:solidFill>
                    <a:schemeClr val="lt1"/>
                  </a:solidFill>
                  <a:latin typeface="Century Gothic"/>
                  <a:ea typeface="Century Gothic"/>
                  <a:cs typeface="Century Gothic"/>
                  <a:sym typeface="Century Gothic"/>
                </a:rPr>
                <a:t>Research</a:t>
              </a:r>
              <a:endParaRPr/>
            </a:p>
          </p:txBody>
        </p:sp>
        <p:sp>
          <p:nvSpPr>
            <p:cNvPr id="191" name="Google Shape;191;p5"/>
            <p:cNvSpPr/>
            <p:nvPr/>
          </p:nvSpPr>
          <p:spPr>
            <a:xfrm>
              <a:off x="1775561" y="1468948"/>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Cultural ethics</a:t>
              </a:r>
              <a:endParaRPr/>
            </a:p>
          </p:txBody>
        </p:sp>
        <p:sp>
          <p:nvSpPr>
            <p:cNvPr id="192" name="Google Shape;192;p5"/>
            <p:cNvSpPr/>
            <p:nvPr/>
          </p:nvSpPr>
          <p:spPr>
            <a:xfrm>
              <a:off x="3737113" y="834886"/>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Institutional ethics</a:t>
              </a:r>
              <a:endParaRPr/>
            </a:p>
          </p:txBody>
        </p:sp>
        <p:sp>
          <p:nvSpPr>
            <p:cNvPr id="193" name="Google Shape;193;p5"/>
            <p:cNvSpPr/>
            <p:nvPr/>
          </p:nvSpPr>
          <p:spPr>
            <a:xfrm>
              <a:off x="196649" y="2860817"/>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Participant ethics</a:t>
              </a:r>
              <a:endParaRPr/>
            </a:p>
          </p:txBody>
        </p:sp>
        <p:sp>
          <p:nvSpPr>
            <p:cNvPr id="194" name="Google Shape;194;p5"/>
            <p:cNvSpPr/>
            <p:nvPr/>
          </p:nvSpPr>
          <p:spPr>
            <a:xfrm>
              <a:off x="5692697" y="1580320"/>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Researcher ethics</a:t>
              </a:r>
              <a:endParaRPr/>
            </a:p>
          </p:txBody>
        </p:sp>
        <p:sp>
          <p:nvSpPr>
            <p:cNvPr id="195" name="Google Shape;195;p5"/>
            <p:cNvSpPr/>
            <p:nvPr/>
          </p:nvSpPr>
          <p:spPr>
            <a:xfrm>
              <a:off x="7245950" y="2918799"/>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Discipline  ethics</a:t>
              </a:r>
              <a:endParaRPr/>
            </a:p>
          </p:txBody>
        </p:sp>
        <p:sp>
          <p:nvSpPr>
            <p:cNvPr id="196" name="Google Shape;196;p5"/>
            <p:cNvSpPr/>
            <p:nvPr/>
          </p:nvSpPr>
          <p:spPr>
            <a:xfrm>
              <a:off x="1775561" y="4530590"/>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Legal ethics</a:t>
              </a:r>
              <a:endParaRPr/>
            </a:p>
          </p:txBody>
        </p:sp>
        <p:sp>
          <p:nvSpPr>
            <p:cNvPr id="197" name="Google Shape;197;p5"/>
            <p:cNvSpPr/>
            <p:nvPr/>
          </p:nvSpPr>
          <p:spPr>
            <a:xfrm>
              <a:off x="3737113" y="4937218"/>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‘Foreign’ ethics</a:t>
              </a:r>
              <a:endParaRPr/>
            </a:p>
          </p:txBody>
        </p:sp>
        <p:sp>
          <p:nvSpPr>
            <p:cNvPr id="198" name="Google Shape;198;p5"/>
            <p:cNvSpPr/>
            <p:nvPr/>
          </p:nvSpPr>
          <p:spPr>
            <a:xfrm>
              <a:off x="5689090" y="4470967"/>
              <a:ext cx="1669773" cy="1669773"/>
            </a:xfrm>
            <a:prstGeom prst="flowChart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Family</a:t>
              </a:r>
              <a:endParaRPr/>
            </a:p>
            <a:p>
              <a:pPr marL="0" marR="0" lvl="0" indent="0" algn="ctr" rtl="0">
                <a:spcBef>
                  <a:spcPts val="0"/>
                </a:spcBef>
                <a:spcAft>
                  <a:spcPts val="0"/>
                </a:spcAft>
                <a:buNone/>
              </a:pPr>
              <a:r>
                <a:rPr lang="en-GB" sz="1100" b="1">
                  <a:solidFill>
                    <a:schemeClr val="lt1"/>
                  </a:solidFill>
                  <a:latin typeface="Century Gothic"/>
                  <a:ea typeface="Century Gothic"/>
                  <a:cs typeface="Century Gothic"/>
                  <a:sym typeface="Century Gothic"/>
                </a:rPr>
                <a:t>ethics</a:t>
              </a:r>
              <a:endParaRPr/>
            </a:p>
          </p:txBody>
        </p:sp>
      </p:grpSp>
      <p:sp>
        <p:nvSpPr>
          <p:cNvPr id="4" name="Google Shape;172;p3">
            <a:extLst>
              <a:ext uri="{FF2B5EF4-FFF2-40B4-BE49-F238E27FC236}">
                <a16:creationId xmlns:a16="http://schemas.microsoft.com/office/drawing/2014/main" id="{896D26BA-5D8B-66B3-98E5-3A7A35E52FDA}"/>
              </a:ext>
            </a:extLst>
          </p:cNvPr>
          <p:cNvSpPr txBox="1">
            <a:spLocks noGrp="1"/>
          </p:cNvSpPr>
          <p:nvPr>
            <p:ph type="title"/>
          </p:nvPr>
        </p:nvSpPr>
        <p:spPr>
          <a:xfrm>
            <a:off x="0" y="47268"/>
            <a:ext cx="9143999"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
        <p:nvSpPr>
          <p:cNvPr id="2" name="Slide Number Placeholder 1">
            <a:extLst>
              <a:ext uri="{FF2B5EF4-FFF2-40B4-BE49-F238E27FC236}">
                <a16:creationId xmlns:a16="http://schemas.microsoft.com/office/drawing/2014/main" id="{DF8B390C-D0F3-DB3C-2FC8-7500107165D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8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16"/>
          <p:cNvSpPr txBox="1">
            <a:spLocks noGrp="1"/>
          </p:cNvSpPr>
          <p:nvPr>
            <p:ph type="body" idx="1"/>
          </p:nvPr>
        </p:nvSpPr>
        <p:spPr>
          <a:xfrm>
            <a:off x="0" y="1143001"/>
            <a:ext cx="9144000" cy="510540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ct val="80000"/>
              <a:buNone/>
            </a:pPr>
            <a:r>
              <a:rPr lang="en-GB" b="1" dirty="0"/>
              <a:t>In addition to issues that relate to the competing ethical forces, plagiarism is also an ethical concern.  </a:t>
            </a:r>
            <a:r>
              <a:rPr lang="en-GB" dirty="0"/>
              <a:t>Saldanha and O’Brien (2014) explain that:</a:t>
            </a:r>
            <a:endParaRPr dirty="0"/>
          </a:p>
          <a:p>
            <a:pPr marL="457200" lvl="0" indent="0" algn="l" rtl="0">
              <a:spcBef>
                <a:spcPts val="1000"/>
              </a:spcBef>
              <a:spcAft>
                <a:spcPts val="0"/>
              </a:spcAft>
              <a:buSzPct val="80000"/>
              <a:buNone/>
            </a:pPr>
            <a:r>
              <a:rPr lang="en-GB" dirty="0"/>
              <a:t>Plagiarism is the use of somebody else’s work as if it were your own. However, it is much more than taking a published author’s words (or pictures) and using them in your own work without giving an appropriate reference. Plagiarism also includes the use of the ideas of other people (such as a fellow colleague or student) and even the re-use of one’s own work, without acknowledgement (p. 48).</a:t>
            </a:r>
            <a:endParaRPr dirty="0"/>
          </a:p>
          <a:p>
            <a:pPr marL="0" lvl="0" indent="0" algn="l" rtl="0">
              <a:spcBef>
                <a:spcPts val="1000"/>
              </a:spcBef>
              <a:spcAft>
                <a:spcPts val="0"/>
              </a:spcAft>
              <a:buSzPct val="80000"/>
              <a:buNone/>
            </a:pPr>
            <a:endParaRPr dirty="0"/>
          </a:p>
          <a:p>
            <a:pPr marL="0" lvl="0" indent="0" algn="l" rtl="0">
              <a:spcBef>
                <a:spcPts val="1000"/>
              </a:spcBef>
              <a:spcAft>
                <a:spcPts val="0"/>
              </a:spcAft>
              <a:buSzPct val="80000"/>
              <a:buNone/>
            </a:pPr>
            <a:r>
              <a:rPr lang="en-GB" dirty="0"/>
              <a:t>The ways to avoid plagiarism, even accidental plagiarism, is as follows:</a:t>
            </a:r>
            <a:endParaRPr dirty="0"/>
          </a:p>
          <a:p>
            <a:pPr marL="457200" lvl="0" indent="-313182" algn="l" rtl="0">
              <a:spcBef>
                <a:spcPts val="1000"/>
              </a:spcBef>
              <a:spcAft>
                <a:spcPts val="0"/>
              </a:spcAft>
              <a:buSzPct val="72000"/>
              <a:buChar char="●"/>
            </a:pPr>
            <a:r>
              <a:rPr lang="en-GB" dirty="0"/>
              <a:t>Keep detailed notes of where you source information from including page numbers</a:t>
            </a:r>
            <a:endParaRPr dirty="0"/>
          </a:p>
          <a:p>
            <a:pPr marL="457200" lvl="0" indent="-313182" algn="l" rtl="0">
              <a:spcBef>
                <a:spcPts val="0"/>
              </a:spcBef>
              <a:spcAft>
                <a:spcPts val="0"/>
              </a:spcAft>
              <a:buSzPct val="72000"/>
              <a:buChar char="●"/>
            </a:pPr>
            <a:r>
              <a:rPr lang="en-GB" dirty="0"/>
              <a:t>Always reference another’s specific ideas</a:t>
            </a:r>
            <a:endParaRPr dirty="0"/>
          </a:p>
          <a:p>
            <a:pPr marL="457200" lvl="0" indent="-313182" algn="l" rtl="0">
              <a:spcBef>
                <a:spcPts val="0"/>
              </a:spcBef>
              <a:spcAft>
                <a:spcPts val="0"/>
              </a:spcAft>
              <a:buSzPct val="72000"/>
              <a:buChar char="●"/>
            </a:pPr>
            <a:r>
              <a:rPr lang="en-GB" dirty="0"/>
              <a:t>Always reference direct quotes</a:t>
            </a:r>
            <a:endParaRPr dirty="0"/>
          </a:p>
          <a:p>
            <a:pPr marL="457200" lvl="0" indent="-313182" algn="l" rtl="0">
              <a:spcBef>
                <a:spcPts val="0"/>
              </a:spcBef>
              <a:spcAft>
                <a:spcPts val="0"/>
              </a:spcAft>
              <a:buSzPct val="72000"/>
              <a:buChar char="●"/>
            </a:pPr>
            <a:r>
              <a:rPr lang="en-GB" dirty="0"/>
              <a:t>Adhere to an academic referencing system such as the APA style. </a:t>
            </a:r>
            <a:endParaRPr dirty="0"/>
          </a:p>
        </p:txBody>
      </p:sp>
      <p:sp>
        <p:nvSpPr>
          <p:cNvPr id="2" name="Slide Number Placeholder 1">
            <a:extLst>
              <a:ext uri="{FF2B5EF4-FFF2-40B4-BE49-F238E27FC236}">
                <a16:creationId xmlns:a16="http://schemas.microsoft.com/office/drawing/2014/main" id="{5196651C-2400-B142-358B-97E9123BE23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6</a:t>
            </a:fld>
            <a:endParaRPr lang="en-GB"/>
          </a:p>
        </p:txBody>
      </p:sp>
      <p:sp>
        <p:nvSpPr>
          <p:cNvPr id="5" name="Google Shape;172;p3">
            <a:extLst>
              <a:ext uri="{FF2B5EF4-FFF2-40B4-BE49-F238E27FC236}">
                <a16:creationId xmlns:a16="http://schemas.microsoft.com/office/drawing/2014/main" id="{F75CD216-374F-75B1-3096-208B39CF9A9C}"/>
              </a:ext>
            </a:extLst>
          </p:cNvPr>
          <p:cNvSpPr txBox="1">
            <a:spLocks noGrp="1"/>
          </p:cNvSpPr>
          <p:nvPr>
            <p:ph type="title"/>
          </p:nvPr>
        </p:nvSpPr>
        <p:spPr>
          <a:xfrm>
            <a:off x="0" y="47268"/>
            <a:ext cx="9143999"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Tree>
    <p:extLst>
      <p:ext uri="{BB962C8B-B14F-4D97-AF65-F5344CB8AC3E}">
        <p14:creationId xmlns:p14="http://schemas.microsoft.com/office/powerpoint/2010/main" val="75275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body" idx="1"/>
          </p:nvPr>
        </p:nvSpPr>
        <p:spPr>
          <a:xfrm>
            <a:off x="374904" y="1143001"/>
            <a:ext cx="8020340" cy="51054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dirty="0"/>
              <a:t>Integrity also relates to ethics; it refers to the honesty and reliability of the research.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Research that omits data, which it collected, so to uphold a particular position is dishonest and unreliable  and ultimately unethical.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Similarly, research that only targets specific participants for the collection of data  knowing it will affect the net results and thus uphold a particular position is dishonest and unreliable  and ultimately unethical. </a:t>
            </a:r>
            <a:endParaRPr dirty="0"/>
          </a:p>
        </p:txBody>
      </p:sp>
      <p:sp>
        <p:nvSpPr>
          <p:cNvPr id="2" name="Slide Number Placeholder 1">
            <a:extLst>
              <a:ext uri="{FF2B5EF4-FFF2-40B4-BE49-F238E27FC236}">
                <a16:creationId xmlns:a16="http://schemas.microsoft.com/office/drawing/2014/main" id="{5E7E1A71-00CB-66D6-C252-0CF3A1AE3BE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7</a:t>
            </a:fld>
            <a:endParaRPr lang="en-GB"/>
          </a:p>
        </p:txBody>
      </p:sp>
      <p:sp>
        <p:nvSpPr>
          <p:cNvPr id="5" name="Google Shape;172;p3">
            <a:extLst>
              <a:ext uri="{FF2B5EF4-FFF2-40B4-BE49-F238E27FC236}">
                <a16:creationId xmlns:a16="http://schemas.microsoft.com/office/drawing/2014/main" id="{DDE9C25C-56B2-06D1-9517-E40BB66CC221}"/>
              </a:ext>
            </a:extLst>
          </p:cNvPr>
          <p:cNvSpPr txBox="1">
            <a:spLocks noGrp="1"/>
          </p:cNvSpPr>
          <p:nvPr>
            <p:ph type="title"/>
          </p:nvPr>
        </p:nvSpPr>
        <p:spPr>
          <a:xfrm>
            <a:off x="0" y="47268"/>
            <a:ext cx="9143999"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Tree>
    <p:extLst>
      <p:ext uri="{BB962C8B-B14F-4D97-AF65-F5344CB8AC3E}">
        <p14:creationId xmlns:p14="http://schemas.microsoft.com/office/powerpoint/2010/main" val="39810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txBox="1">
            <a:spLocks noGrp="1"/>
          </p:cNvSpPr>
          <p:nvPr>
            <p:ph type="body" idx="1"/>
          </p:nvPr>
        </p:nvSpPr>
        <p:spPr>
          <a:xfrm>
            <a:off x="186267" y="965200"/>
            <a:ext cx="8669866" cy="548639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ts val="1600"/>
              <a:buNone/>
            </a:pPr>
            <a:r>
              <a:rPr lang="en-GB" dirty="0"/>
              <a:t>Being aware of ethical issues is key to mapping a safe journey through research ethics. Accordingly, a researcher, after formalizing a research plan, should contemplate the answers to the following questions: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1) Is my research intrinsically ethically controversial in my or other countries?</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2) Does my research have the potential to be instrumentally ethically controversial in my or other domains?</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3) Are my research methods ethically controversial in my or other countries?</a:t>
            </a:r>
          </a:p>
          <a:p>
            <a:pPr marL="0" lvl="0" indent="0" algn="l" rtl="0">
              <a:spcBef>
                <a:spcPts val="1000"/>
              </a:spcBef>
              <a:spcAft>
                <a:spcPts val="0"/>
              </a:spcAft>
              <a:buSzPts val="1600"/>
              <a:buNone/>
            </a:pPr>
            <a:endParaRPr lang="en-GB" dirty="0"/>
          </a:p>
          <a:p>
            <a:pPr marL="0" lvl="0" indent="0" algn="l" rtl="0">
              <a:spcBef>
                <a:spcPts val="1000"/>
              </a:spcBef>
              <a:spcAft>
                <a:spcPts val="0"/>
              </a:spcAft>
              <a:buSzPts val="1600"/>
              <a:buNone/>
            </a:pPr>
            <a:r>
              <a:rPr lang="en-GB" dirty="0"/>
              <a:t>4) Are my methods to collect data balanced or driven by a biased agenda?</a:t>
            </a:r>
          </a:p>
          <a:p>
            <a:pPr marL="0" lvl="0" indent="0" algn="l" rtl="0">
              <a:spcBef>
                <a:spcPts val="1000"/>
              </a:spcBef>
              <a:spcAft>
                <a:spcPts val="0"/>
              </a:spcAft>
              <a:buSzPts val="1600"/>
              <a:buNone/>
            </a:pPr>
            <a:endParaRPr lang="en-GB" dirty="0"/>
          </a:p>
          <a:p>
            <a:pPr marL="0" lvl="0" indent="0">
              <a:buSzPts val="1600"/>
              <a:buNone/>
            </a:pPr>
            <a:r>
              <a:rPr lang="en-GB" dirty="0"/>
              <a:t>Also, after the collection of the data, researchers should </a:t>
            </a:r>
            <a:r>
              <a:rPr lang="en-US" dirty="0"/>
              <a:t>contemplate the answers to the following questions: </a:t>
            </a:r>
          </a:p>
          <a:p>
            <a:pPr marL="0" indent="0">
              <a:buSzPts val="1600"/>
              <a:buNone/>
            </a:pPr>
            <a:r>
              <a:rPr lang="en-GB" dirty="0"/>
              <a:t>1) Is the representation of my findings honest and balanced?</a:t>
            </a:r>
          </a:p>
          <a:p>
            <a:pPr marL="0" indent="0">
              <a:buSzPts val="1600"/>
              <a:buNone/>
            </a:pPr>
            <a:r>
              <a:rPr lang="en-GB" dirty="0"/>
              <a:t>2) Have I correctly acknowledged my reliance on the work of others?</a:t>
            </a:r>
          </a:p>
          <a:p>
            <a:pPr marL="0" lvl="0" indent="0" algn="l" rtl="0">
              <a:spcBef>
                <a:spcPts val="1000"/>
              </a:spcBef>
              <a:spcAft>
                <a:spcPts val="0"/>
              </a:spcAft>
              <a:buSzPts val="1600"/>
              <a:buNone/>
            </a:pPr>
            <a:endParaRPr lang="en-GB" dirty="0"/>
          </a:p>
          <a:p>
            <a:pPr marL="0" lvl="0" indent="0">
              <a:buSzPts val="1600"/>
              <a:buNone/>
            </a:pPr>
            <a:r>
              <a:rPr lang="en-GB" dirty="0"/>
              <a:t>Moreover, there are five key ethical factors to consider while collecting data from</a:t>
            </a:r>
            <a:r>
              <a:rPr lang="en-US" dirty="0"/>
              <a:t> human participants, which are: 1) Participant Consent, 2) Participant Deception, 3) Confidentiality and Anonymity, 4) Power Relations, and 5) Harm Avoidance.</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endParaRPr dirty="0"/>
          </a:p>
        </p:txBody>
      </p:sp>
      <p:sp>
        <p:nvSpPr>
          <p:cNvPr id="4" name="Google Shape;172;p3">
            <a:extLst>
              <a:ext uri="{FF2B5EF4-FFF2-40B4-BE49-F238E27FC236}">
                <a16:creationId xmlns:a16="http://schemas.microsoft.com/office/drawing/2014/main" id="{2CCE3609-D836-2470-A857-7155B89CDDE7}"/>
              </a:ext>
            </a:extLst>
          </p:cNvPr>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Research’s Thorny Nature </a:t>
            </a:r>
            <a:endParaRPr dirty="0"/>
          </a:p>
        </p:txBody>
      </p:sp>
      <p:sp>
        <p:nvSpPr>
          <p:cNvPr id="2" name="Slide Number Placeholder 1">
            <a:extLst>
              <a:ext uri="{FF2B5EF4-FFF2-40B4-BE49-F238E27FC236}">
                <a16:creationId xmlns:a16="http://schemas.microsoft.com/office/drawing/2014/main" id="{757A33FF-E242-112E-0801-107233B89E7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GB" b="1" dirty="0"/>
              <a:t>Participant Consent</a:t>
            </a:r>
            <a:endParaRPr dirty="0"/>
          </a:p>
        </p:txBody>
      </p:sp>
      <p:sp>
        <p:nvSpPr>
          <p:cNvPr id="211" name="Google Shape;211;p7"/>
          <p:cNvSpPr txBox="1">
            <a:spLocks noGrp="1"/>
          </p:cNvSpPr>
          <p:nvPr>
            <p:ph type="body" idx="1"/>
          </p:nvPr>
        </p:nvSpPr>
        <p:spPr>
          <a:xfrm>
            <a:off x="422030" y="1143000"/>
            <a:ext cx="8459503" cy="53509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dirty="0"/>
              <a:t>In general, any research that requires the collection of data from participants through interviews, focus groups and questionnaires requires the consent of the participant.  Saldanha and O’Brien (2014) state that:</a:t>
            </a:r>
            <a:endParaRPr dirty="0"/>
          </a:p>
          <a:p>
            <a:pPr marL="457200" lvl="0" indent="0" algn="l" rtl="0">
              <a:spcBef>
                <a:spcPts val="1000"/>
              </a:spcBef>
              <a:spcAft>
                <a:spcPts val="0"/>
              </a:spcAft>
              <a:buSzPts val="1600"/>
              <a:buNone/>
            </a:pPr>
            <a:r>
              <a:rPr lang="en-GB" dirty="0"/>
              <a:t>Informed consent is one of the core principles in ethically-designed research. It is the responsibility of the researcher to ensure that participants fully understand what they are consenting to participate in (p. 43). </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en-GB" dirty="0"/>
              <a:t>Also, regarding informed consent Piper and Simons (2005) explain that:</a:t>
            </a:r>
            <a:endParaRPr dirty="0"/>
          </a:p>
          <a:p>
            <a:pPr marL="457200" lvl="0" indent="0" algn="l" rtl="0">
              <a:spcBef>
                <a:spcPts val="1000"/>
              </a:spcBef>
              <a:spcAft>
                <a:spcPts val="0"/>
              </a:spcAft>
              <a:buSzPts val="1600"/>
              <a:buNone/>
            </a:pPr>
            <a:r>
              <a:rPr lang="en-GB" dirty="0"/>
              <a:t>This means that those interviewed or observed should give their permission in full knowledge of the purpose of the research and the consequences for them of taking part (p. 56).</a:t>
            </a:r>
            <a:endParaRPr dirty="0"/>
          </a:p>
          <a:p>
            <a:pPr marL="0" lvl="0" indent="0" algn="l" rtl="0">
              <a:spcBef>
                <a:spcPts val="1000"/>
              </a:spcBef>
              <a:spcAft>
                <a:spcPts val="0"/>
              </a:spcAft>
              <a:buSzPts val="1600"/>
              <a:buNone/>
            </a:pPr>
            <a:endParaRPr dirty="0"/>
          </a:p>
        </p:txBody>
      </p:sp>
      <p:sp>
        <p:nvSpPr>
          <p:cNvPr id="2" name="Slide Number Placeholder 1">
            <a:extLst>
              <a:ext uri="{FF2B5EF4-FFF2-40B4-BE49-F238E27FC236}">
                <a16:creationId xmlns:a16="http://schemas.microsoft.com/office/drawing/2014/main" id="{D16AE8E7-CA2B-3040-5517-CDD8F3DA91A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2464</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Wingdings 3</vt:lpstr>
      <vt:lpstr>Century Gothic</vt:lpstr>
      <vt:lpstr>Calibri</vt:lpstr>
      <vt:lpstr>Ion</vt:lpstr>
      <vt:lpstr>Mapping a Safe Course Through Research Ethics</vt:lpstr>
      <vt:lpstr>Lesson outline</vt:lpstr>
      <vt:lpstr>Research’s Thorny Nature </vt:lpstr>
      <vt:lpstr>Research’s Thorny Nature </vt:lpstr>
      <vt:lpstr>Research’s Thorny Nature </vt:lpstr>
      <vt:lpstr>Research’s Thorny Nature </vt:lpstr>
      <vt:lpstr>Research’s Thorny Nature </vt:lpstr>
      <vt:lpstr>Research’s Thorny Nature </vt:lpstr>
      <vt:lpstr>Participant Consent</vt:lpstr>
      <vt:lpstr>Participant Consent</vt:lpstr>
      <vt:lpstr>Participant Deception</vt:lpstr>
      <vt:lpstr>Confidentiality and Anonymity</vt:lpstr>
      <vt:lpstr>Power Relations </vt:lpstr>
      <vt:lpstr>Harm Avoidance</vt:lpstr>
      <vt:lpstr>Harm Avoidance</vt:lpstr>
      <vt:lpstr>Tips to avoid ethical controversy  </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103 Research Writing Techniques</dc:title>
  <dc:creator>RPM 18</dc:creator>
  <cp:lastModifiedBy>Burcin Kagan Mustafa</cp:lastModifiedBy>
  <cp:revision>4</cp:revision>
  <dcterms:created xsi:type="dcterms:W3CDTF">2022-01-10T07:05:52Z</dcterms:created>
  <dcterms:modified xsi:type="dcterms:W3CDTF">2024-08-08T07:01:55Z</dcterms:modified>
</cp:coreProperties>
</file>