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1"/>
  </p:notesMasterIdLst>
  <p:sldIdLst>
    <p:sldId id="258" r:id="rId2"/>
    <p:sldId id="259" r:id="rId3"/>
    <p:sldId id="260" r:id="rId4"/>
    <p:sldId id="277" r:id="rId5"/>
    <p:sldId id="279" r:id="rId6"/>
    <p:sldId id="280" r:id="rId7"/>
    <p:sldId id="281" r:id="rId8"/>
    <p:sldId id="261" r:id="rId9"/>
    <p:sldId id="263" r:id="rId10"/>
    <p:sldId id="264" r:id="rId11"/>
    <p:sldId id="265" r:id="rId12"/>
    <p:sldId id="266" r:id="rId13"/>
    <p:sldId id="267" r:id="rId14"/>
    <p:sldId id="268" r:id="rId15"/>
    <p:sldId id="269" r:id="rId16"/>
    <p:sldId id="270" r:id="rId17"/>
    <p:sldId id="271" r:id="rId18"/>
    <p:sldId id="273" r:id="rId19"/>
    <p:sldId id="274" r:id="rId20"/>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
      <p:font typeface="Miriam Libre" panose="00000500000000000000" pitchFamily="2" charset="-79"/>
      <p:regular r:id="rId26"/>
      <p:bold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Aa4cYmLSyr+Lv4YcQEkvU2shH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BURCIN KAGAN MUSTAFA" initials="DBKM" lastIdx="1" clrIdx="0">
    <p:extLst>
      <p:ext uri="{19B8F6BF-5375-455C-9EA6-DF929625EA0E}">
        <p15:presenceInfo xmlns:p15="http://schemas.microsoft.com/office/powerpoint/2012/main" userId="S-1-5-21-155059235-306842749-825688854-567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DA3E6-4A84-43E7-8AE3-ECBBD54AA47F}" v="2" dt="2024-08-07T09:15:01.550"/>
  </p1510:revLst>
</p1510:revInfo>
</file>

<file path=ppt/tableStyles.xml><?xml version="1.0" encoding="utf-8"?>
<a:tblStyleLst xmlns:a="http://schemas.openxmlformats.org/drawingml/2006/main" def="{A4B07A0C-F7EF-4BCF-8159-37515A84F55E}">
  <a:tblStyle styleId="{A4B07A0C-F7EF-4BCF-8159-37515A84F55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55" autoAdjust="0"/>
  </p:normalViewPr>
  <p:slideViewPr>
    <p:cSldViewPr snapToGrid="0">
      <p:cViewPr varScale="1">
        <p:scale>
          <a:sx n="87" d="100"/>
          <a:sy n="87" d="100"/>
        </p:scale>
        <p:origin x="13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cin Mustafa" userId="24dafbf71ba78fc0" providerId="LiveId" clId="{D6E364C5-01A2-4021-8755-F61B3BC615F8}"/>
    <pc:docChg chg="custSel addSld delSld modSld">
      <pc:chgData name="Burcin Mustafa" userId="24dafbf71ba78fc0" providerId="LiveId" clId="{D6E364C5-01A2-4021-8755-F61B3BC615F8}" dt="2023-12-30T08:20:03.179" v="312" actId="14100"/>
      <pc:docMkLst>
        <pc:docMk/>
      </pc:docMkLst>
      <pc:sldChg chg="del">
        <pc:chgData name="Burcin Mustafa" userId="24dafbf71ba78fc0" providerId="LiveId" clId="{D6E364C5-01A2-4021-8755-F61B3BC615F8}" dt="2023-12-30T08:04:09.496" v="1" actId="47"/>
        <pc:sldMkLst>
          <pc:docMk/>
          <pc:sldMk cId="0" sldId="256"/>
        </pc:sldMkLst>
      </pc:sldChg>
      <pc:sldChg chg="del">
        <pc:chgData name="Burcin Mustafa" userId="24dafbf71ba78fc0" providerId="LiveId" clId="{D6E364C5-01A2-4021-8755-F61B3BC615F8}" dt="2023-12-30T08:04:10.896" v="2" actId="47"/>
        <pc:sldMkLst>
          <pc:docMk/>
          <pc:sldMk cId="0" sldId="257"/>
        </pc:sldMkLst>
      </pc:sldChg>
      <pc:sldChg chg="modSp add mod setBg">
        <pc:chgData name="Burcin Mustafa" userId="24dafbf71ba78fc0" providerId="LiveId" clId="{D6E364C5-01A2-4021-8755-F61B3BC615F8}" dt="2023-12-30T08:04:41.680" v="5" actId="14100"/>
        <pc:sldMkLst>
          <pc:docMk/>
          <pc:sldMk cId="0" sldId="258"/>
        </pc:sldMkLst>
        <pc:spChg chg="mod">
          <ac:chgData name="Burcin Mustafa" userId="24dafbf71ba78fc0" providerId="LiveId" clId="{D6E364C5-01A2-4021-8755-F61B3BC615F8}" dt="2023-12-30T08:04:41.680" v="5" actId="14100"/>
          <ac:spMkLst>
            <pc:docMk/>
            <pc:sldMk cId="0" sldId="258"/>
            <ac:spMk id="159" creationId="{00000000-0000-0000-0000-000000000000}"/>
          </ac:spMkLst>
        </pc:spChg>
      </pc:sldChg>
      <pc:sldChg chg="delSp modSp add mod">
        <pc:chgData name="Burcin Mustafa" userId="24dafbf71ba78fc0" providerId="LiveId" clId="{D6E364C5-01A2-4021-8755-F61B3BC615F8}" dt="2023-12-30T08:07:10.733" v="49" actId="113"/>
        <pc:sldMkLst>
          <pc:docMk/>
          <pc:sldMk cId="0" sldId="259"/>
        </pc:sldMkLst>
        <pc:spChg chg="mod">
          <ac:chgData name="Burcin Mustafa" userId="24dafbf71ba78fc0" providerId="LiveId" clId="{D6E364C5-01A2-4021-8755-F61B3BC615F8}" dt="2023-12-30T08:07:10.733" v="49" actId="113"/>
          <ac:spMkLst>
            <pc:docMk/>
            <pc:sldMk cId="0" sldId="259"/>
            <ac:spMk id="165" creationId="{00000000-0000-0000-0000-000000000000}"/>
          </ac:spMkLst>
        </pc:spChg>
        <pc:spChg chg="mod">
          <ac:chgData name="Burcin Mustafa" userId="24dafbf71ba78fc0" providerId="LiveId" clId="{D6E364C5-01A2-4021-8755-F61B3BC615F8}" dt="2023-12-30T08:05:11.690" v="10" actId="20577"/>
          <ac:spMkLst>
            <pc:docMk/>
            <pc:sldMk cId="0" sldId="259"/>
            <ac:spMk id="166" creationId="{00000000-0000-0000-0000-000000000000}"/>
          </ac:spMkLst>
        </pc:spChg>
        <pc:spChg chg="del">
          <ac:chgData name="Burcin Mustafa" userId="24dafbf71ba78fc0" providerId="LiveId" clId="{D6E364C5-01A2-4021-8755-F61B3BC615F8}" dt="2023-12-30T08:06:50.387" v="38" actId="478"/>
          <ac:spMkLst>
            <pc:docMk/>
            <pc:sldMk cId="0" sldId="259"/>
            <ac:spMk id="167" creationId="{00000000-0000-0000-0000-000000000000}"/>
          </ac:spMkLst>
        </pc:spChg>
      </pc:sldChg>
      <pc:sldChg chg="delSp modSp add mod">
        <pc:chgData name="Burcin Mustafa" userId="24dafbf71ba78fc0" providerId="LiveId" clId="{D6E364C5-01A2-4021-8755-F61B3BC615F8}" dt="2023-12-30T08:08:04.311" v="51" actId="14100"/>
        <pc:sldMkLst>
          <pc:docMk/>
          <pc:sldMk cId="0" sldId="260"/>
        </pc:sldMkLst>
        <pc:spChg chg="mod">
          <ac:chgData name="Burcin Mustafa" userId="24dafbf71ba78fc0" providerId="LiveId" clId="{D6E364C5-01A2-4021-8755-F61B3BC615F8}" dt="2023-12-30T08:07:59.573" v="50" actId="14100"/>
          <ac:spMkLst>
            <pc:docMk/>
            <pc:sldMk cId="0" sldId="260"/>
            <ac:spMk id="172" creationId="{00000000-0000-0000-0000-000000000000}"/>
          </ac:spMkLst>
        </pc:spChg>
        <pc:spChg chg="mod">
          <ac:chgData name="Burcin Mustafa" userId="24dafbf71ba78fc0" providerId="LiveId" clId="{D6E364C5-01A2-4021-8755-F61B3BC615F8}" dt="2023-12-30T08:08:04.311" v="51" actId="14100"/>
          <ac:spMkLst>
            <pc:docMk/>
            <pc:sldMk cId="0" sldId="260"/>
            <ac:spMk id="173" creationId="{00000000-0000-0000-0000-000000000000}"/>
          </ac:spMkLst>
        </pc:spChg>
        <pc:spChg chg="del">
          <ac:chgData name="Burcin Mustafa" userId="24dafbf71ba78fc0" providerId="LiveId" clId="{D6E364C5-01A2-4021-8755-F61B3BC615F8}" dt="2023-12-30T08:06:46.299" v="37" actId="478"/>
          <ac:spMkLst>
            <pc:docMk/>
            <pc:sldMk cId="0" sldId="260"/>
            <ac:spMk id="174" creationId="{00000000-0000-0000-0000-000000000000}"/>
          </ac:spMkLst>
        </pc:spChg>
      </pc:sldChg>
      <pc:sldChg chg="modSp add mod">
        <pc:chgData name="Burcin Mustafa" userId="24dafbf71ba78fc0" providerId="LiveId" clId="{D6E364C5-01A2-4021-8755-F61B3BC615F8}" dt="2023-12-30T08:18:29.379" v="302" actId="14100"/>
        <pc:sldMkLst>
          <pc:docMk/>
          <pc:sldMk cId="0" sldId="261"/>
        </pc:sldMkLst>
        <pc:spChg chg="mod">
          <ac:chgData name="Burcin Mustafa" userId="24dafbf71ba78fc0" providerId="LiveId" clId="{D6E364C5-01A2-4021-8755-F61B3BC615F8}" dt="2023-12-30T08:18:29.379" v="302" actId="14100"/>
          <ac:spMkLst>
            <pc:docMk/>
            <pc:sldMk cId="0" sldId="261"/>
            <ac:spMk id="194" creationId="{00000000-0000-0000-0000-000000000000}"/>
          </ac:spMkLst>
        </pc:spChg>
      </pc:sldChg>
      <pc:sldChg chg="add">
        <pc:chgData name="Burcin Mustafa" userId="24dafbf71ba78fc0" providerId="LiveId" clId="{D6E364C5-01A2-4021-8755-F61B3BC615F8}" dt="2023-12-30T08:04:02.498" v="0"/>
        <pc:sldMkLst>
          <pc:docMk/>
          <pc:sldMk cId="0" sldId="262"/>
        </pc:sldMkLst>
      </pc:sldChg>
      <pc:sldChg chg="add setBg">
        <pc:chgData name="Burcin Mustafa" userId="24dafbf71ba78fc0" providerId="LiveId" clId="{D6E364C5-01A2-4021-8755-F61B3BC615F8}" dt="2023-12-30T08:19:07.020" v="303"/>
        <pc:sldMkLst>
          <pc:docMk/>
          <pc:sldMk cId="0" sldId="263"/>
        </pc:sldMkLst>
      </pc:sldChg>
      <pc:sldChg chg="add setBg">
        <pc:chgData name="Burcin Mustafa" userId="24dafbf71ba78fc0" providerId="LiveId" clId="{D6E364C5-01A2-4021-8755-F61B3BC615F8}" dt="2023-12-30T08:19:10.885" v="304"/>
        <pc:sldMkLst>
          <pc:docMk/>
          <pc:sldMk cId="0" sldId="264"/>
        </pc:sldMkLst>
      </pc:sldChg>
      <pc:sldChg chg="add setBg">
        <pc:chgData name="Burcin Mustafa" userId="24dafbf71ba78fc0" providerId="LiveId" clId="{D6E364C5-01A2-4021-8755-F61B3BC615F8}" dt="2023-12-30T08:19:15.580" v="305"/>
        <pc:sldMkLst>
          <pc:docMk/>
          <pc:sldMk cId="0" sldId="265"/>
        </pc:sldMkLst>
      </pc:sldChg>
      <pc:sldChg chg="add setBg">
        <pc:chgData name="Burcin Mustafa" userId="24dafbf71ba78fc0" providerId="LiveId" clId="{D6E364C5-01A2-4021-8755-F61B3BC615F8}" dt="2023-12-30T08:19:18.607" v="306"/>
        <pc:sldMkLst>
          <pc:docMk/>
          <pc:sldMk cId="0" sldId="266"/>
        </pc:sldMkLst>
      </pc:sldChg>
      <pc:sldChg chg="add setBg">
        <pc:chgData name="Burcin Mustafa" userId="24dafbf71ba78fc0" providerId="LiveId" clId="{D6E364C5-01A2-4021-8755-F61B3BC615F8}" dt="2023-12-30T08:19:23.442" v="307"/>
        <pc:sldMkLst>
          <pc:docMk/>
          <pc:sldMk cId="0" sldId="267"/>
        </pc:sldMkLst>
      </pc:sldChg>
      <pc:sldChg chg="add setBg">
        <pc:chgData name="Burcin Mustafa" userId="24dafbf71ba78fc0" providerId="LiveId" clId="{D6E364C5-01A2-4021-8755-F61B3BC615F8}" dt="2023-12-30T08:19:28.183" v="308"/>
        <pc:sldMkLst>
          <pc:docMk/>
          <pc:sldMk cId="0" sldId="268"/>
        </pc:sldMkLst>
      </pc:sldChg>
      <pc:sldChg chg="add setBg">
        <pc:chgData name="Burcin Mustafa" userId="24dafbf71ba78fc0" providerId="LiveId" clId="{D6E364C5-01A2-4021-8755-F61B3BC615F8}" dt="2023-12-30T08:19:31.058" v="309"/>
        <pc:sldMkLst>
          <pc:docMk/>
          <pc:sldMk cId="0" sldId="269"/>
        </pc:sldMkLst>
      </pc:sldChg>
      <pc:sldChg chg="modSp add mod setBg">
        <pc:chgData name="Burcin Mustafa" userId="24dafbf71ba78fc0" providerId="LiveId" clId="{D6E364C5-01A2-4021-8755-F61B3BC615F8}" dt="2023-12-30T08:19:49.560" v="311" actId="1076"/>
        <pc:sldMkLst>
          <pc:docMk/>
          <pc:sldMk cId="0" sldId="270"/>
        </pc:sldMkLst>
        <pc:picChg chg="mod">
          <ac:chgData name="Burcin Mustafa" userId="24dafbf71ba78fc0" providerId="LiveId" clId="{D6E364C5-01A2-4021-8755-F61B3BC615F8}" dt="2023-12-30T08:19:49.560" v="311" actId="1076"/>
          <ac:picMkLst>
            <pc:docMk/>
            <pc:sldMk cId="0" sldId="270"/>
            <ac:picMk id="259" creationId="{00000000-0000-0000-0000-000000000000}"/>
          </ac:picMkLst>
        </pc:picChg>
      </pc:sldChg>
      <pc:sldChg chg="modSp add mod">
        <pc:chgData name="Burcin Mustafa" userId="24dafbf71ba78fc0" providerId="LiveId" clId="{D6E364C5-01A2-4021-8755-F61B3BC615F8}" dt="2023-12-30T08:20:03.179" v="312" actId="14100"/>
        <pc:sldMkLst>
          <pc:docMk/>
          <pc:sldMk cId="0" sldId="271"/>
        </pc:sldMkLst>
        <pc:spChg chg="mod">
          <ac:chgData name="Burcin Mustafa" userId="24dafbf71ba78fc0" providerId="LiveId" clId="{D6E364C5-01A2-4021-8755-F61B3BC615F8}" dt="2023-12-30T08:20:03.179" v="312" actId="14100"/>
          <ac:spMkLst>
            <pc:docMk/>
            <pc:sldMk cId="0" sldId="271"/>
            <ac:spMk id="267" creationId="{00000000-0000-0000-0000-000000000000}"/>
          </ac:spMkLst>
        </pc:spChg>
      </pc:sldChg>
      <pc:sldChg chg="add">
        <pc:chgData name="Burcin Mustafa" userId="24dafbf71ba78fc0" providerId="LiveId" clId="{D6E364C5-01A2-4021-8755-F61B3BC615F8}" dt="2023-12-30T08:04:02.498" v="0"/>
        <pc:sldMkLst>
          <pc:docMk/>
          <pc:sldMk cId="0" sldId="272"/>
        </pc:sldMkLst>
      </pc:sldChg>
      <pc:sldChg chg="add">
        <pc:chgData name="Burcin Mustafa" userId="24dafbf71ba78fc0" providerId="LiveId" clId="{D6E364C5-01A2-4021-8755-F61B3BC615F8}" dt="2023-12-30T08:04:02.498" v="0"/>
        <pc:sldMkLst>
          <pc:docMk/>
          <pc:sldMk cId="0" sldId="273"/>
        </pc:sldMkLst>
      </pc:sldChg>
      <pc:sldChg chg="add">
        <pc:chgData name="Burcin Mustafa" userId="24dafbf71ba78fc0" providerId="LiveId" clId="{D6E364C5-01A2-4021-8755-F61B3BC615F8}" dt="2023-12-30T08:04:02.498" v="0"/>
        <pc:sldMkLst>
          <pc:docMk/>
          <pc:sldMk cId="0" sldId="274"/>
        </pc:sldMkLst>
      </pc:sldChg>
      <pc:sldChg chg="delSp modSp add mod">
        <pc:chgData name="Burcin Mustafa" userId="24dafbf71ba78fc0" providerId="LiveId" clId="{D6E364C5-01A2-4021-8755-F61B3BC615F8}" dt="2023-12-30T08:13:24.911" v="127" actId="20577"/>
        <pc:sldMkLst>
          <pc:docMk/>
          <pc:sldMk cId="0" sldId="277"/>
        </pc:sldMkLst>
        <pc:spChg chg="mod">
          <ac:chgData name="Burcin Mustafa" userId="24dafbf71ba78fc0" providerId="LiveId" clId="{D6E364C5-01A2-4021-8755-F61B3BC615F8}" dt="2023-12-30T08:06:11.185" v="30" actId="14100"/>
          <ac:spMkLst>
            <pc:docMk/>
            <pc:sldMk cId="0" sldId="277"/>
            <ac:spMk id="173" creationId="{00000000-0000-0000-0000-000000000000}"/>
          </ac:spMkLst>
        </pc:spChg>
        <pc:spChg chg="mod">
          <ac:chgData name="Burcin Mustafa" userId="24dafbf71ba78fc0" providerId="LiveId" clId="{D6E364C5-01A2-4021-8755-F61B3BC615F8}" dt="2023-12-30T08:13:24.911" v="127" actId="20577"/>
          <ac:spMkLst>
            <pc:docMk/>
            <pc:sldMk cId="0" sldId="277"/>
            <ac:spMk id="174" creationId="{00000000-0000-0000-0000-000000000000}"/>
          </ac:spMkLst>
        </pc:spChg>
        <pc:spChg chg="del">
          <ac:chgData name="Burcin Mustafa" userId="24dafbf71ba78fc0" providerId="LiveId" clId="{D6E364C5-01A2-4021-8755-F61B3BC615F8}" dt="2023-12-30T08:06:14.270" v="31" actId="478"/>
          <ac:spMkLst>
            <pc:docMk/>
            <pc:sldMk cId="0" sldId="277"/>
            <ac:spMk id="175" creationId="{00000000-0000-0000-0000-000000000000}"/>
          </ac:spMkLst>
        </pc:spChg>
      </pc:sldChg>
      <pc:sldChg chg="addSp delSp modSp add mod">
        <pc:chgData name="Burcin Mustafa" userId="24dafbf71ba78fc0" providerId="LiveId" clId="{D6E364C5-01A2-4021-8755-F61B3BC615F8}" dt="2023-12-30T08:12:36.822" v="89" actId="20577"/>
        <pc:sldMkLst>
          <pc:docMk/>
          <pc:sldMk cId="0" sldId="278"/>
        </pc:sldMkLst>
        <pc:spChg chg="add del mod">
          <ac:chgData name="Burcin Mustafa" userId="24dafbf71ba78fc0" providerId="LiveId" clId="{D6E364C5-01A2-4021-8755-F61B3BC615F8}" dt="2023-12-30T08:06:35.569" v="34" actId="478"/>
          <ac:spMkLst>
            <pc:docMk/>
            <pc:sldMk cId="0" sldId="278"/>
            <ac:spMk id="3" creationId="{6A29D994-F3F6-6701-9C8F-0AB107AD595A}"/>
          </ac:spMkLst>
        </pc:spChg>
        <pc:spChg chg="add del mod">
          <ac:chgData name="Burcin Mustafa" userId="24dafbf71ba78fc0" providerId="LiveId" clId="{D6E364C5-01A2-4021-8755-F61B3BC615F8}" dt="2023-12-30T08:08:26.531" v="52" actId="478"/>
          <ac:spMkLst>
            <pc:docMk/>
            <pc:sldMk cId="0" sldId="278"/>
            <ac:spMk id="4" creationId="{AA21BBC7-B7E9-E1B1-509C-C06F90A7D50D}"/>
          </ac:spMkLst>
        </pc:spChg>
        <pc:spChg chg="add del mod">
          <ac:chgData name="Burcin Mustafa" userId="24dafbf71ba78fc0" providerId="LiveId" clId="{D6E364C5-01A2-4021-8755-F61B3BC615F8}" dt="2023-12-30T08:08:28.552" v="53" actId="478"/>
          <ac:spMkLst>
            <pc:docMk/>
            <pc:sldMk cId="0" sldId="278"/>
            <ac:spMk id="6" creationId="{89FEDCF9-9025-D948-FEE2-880116B5B8F0}"/>
          </ac:spMkLst>
        </pc:spChg>
        <pc:spChg chg="add mod">
          <ac:chgData name="Burcin Mustafa" userId="24dafbf71ba78fc0" providerId="LiveId" clId="{D6E364C5-01A2-4021-8755-F61B3BC615F8}" dt="2023-12-30T08:12:15.983" v="84" actId="14100"/>
          <ac:spMkLst>
            <pc:docMk/>
            <pc:sldMk cId="0" sldId="278"/>
            <ac:spMk id="7" creationId="{EA5D6DA2-0BA8-2A1B-8B8C-F026E9A31DC8}"/>
          </ac:spMkLst>
        </pc:spChg>
        <pc:spChg chg="del">
          <ac:chgData name="Burcin Mustafa" userId="24dafbf71ba78fc0" providerId="LiveId" clId="{D6E364C5-01A2-4021-8755-F61B3BC615F8}" dt="2023-12-30T08:06:33.911" v="33" actId="478"/>
          <ac:spMkLst>
            <pc:docMk/>
            <pc:sldMk cId="0" sldId="278"/>
            <ac:spMk id="181" creationId="{00000000-0000-0000-0000-000000000000}"/>
          </ac:spMkLst>
        </pc:spChg>
        <pc:spChg chg="mod">
          <ac:chgData name="Burcin Mustafa" userId="24dafbf71ba78fc0" providerId="LiveId" clId="{D6E364C5-01A2-4021-8755-F61B3BC615F8}" dt="2023-12-30T08:12:36.822" v="89" actId="20577"/>
          <ac:spMkLst>
            <pc:docMk/>
            <pc:sldMk cId="0" sldId="278"/>
            <ac:spMk id="182" creationId="{00000000-0000-0000-0000-000000000000}"/>
          </ac:spMkLst>
        </pc:spChg>
        <pc:spChg chg="del mod">
          <ac:chgData name="Burcin Mustafa" userId="24dafbf71ba78fc0" providerId="LiveId" clId="{D6E364C5-01A2-4021-8755-F61B3BC615F8}" dt="2023-12-30T08:12:04.554" v="82" actId="478"/>
          <ac:spMkLst>
            <pc:docMk/>
            <pc:sldMk cId="0" sldId="278"/>
            <ac:spMk id="183" creationId="{00000000-0000-0000-0000-000000000000}"/>
          </ac:spMkLst>
        </pc:spChg>
      </pc:sldChg>
      <pc:sldChg chg="delSp modSp add mod">
        <pc:chgData name="Burcin Mustafa" userId="24dafbf71ba78fc0" providerId="LiveId" clId="{D6E364C5-01A2-4021-8755-F61B3BC615F8}" dt="2023-12-30T08:16:59.065" v="295" actId="14100"/>
        <pc:sldMkLst>
          <pc:docMk/>
          <pc:sldMk cId="0" sldId="279"/>
        </pc:sldMkLst>
        <pc:spChg chg="mod">
          <ac:chgData name="Burcin Mustafa" userId="24dafbf71ba78fc0" providerId="LiveId" clId="{D6E364C5-01A2-4021-8755-F61B3BC615F8}" dt="2023-12-30T08:11:12.822" v="72" actId="14100"/>
          <ac:spMkLst>
            <pc:docMk/>
            <pc:sldMk cId="0" sldId="279"/>
            <ac:spMk id="188" creationId="{00000000-0000-0000-0000-000000000000}"/>
          </ac:spMkLst>
        </pc:spChg>
        <pc:spChg chg="mod">
          <ac:chgData name="Burcin Mustafa" userId="24dafbf71ba78fc0" providerId="LiveId" clId="{D6E364C5-01A2-4021-8755-F61B3BC615F8}" dt="2023-12-30T08:16:59.065" v="295" actId="14100"/>
          <ac:spMkLst>
            <pc:docMk/>
            <pc:sldMk cId="0" sldId="279"/>
            <ac:spMk id="189" creationId="{00000000-0000-0000-0000-000000000000}"/>
          </ac:spMkLst>
        </pc:spChg>
        <pc:spChg chg="del">
          <ac:chgData name="Burcin Mustafa" userId="24dafbf71ba78fc0" providerId="LiveId" clId="{D6E364C5-01A2-4021-8755-F61B3BC615F8}" dt="2023-12-30T08:11:24.368" v="74" actId="478"/>
          <ac:spMkLst>
            <pc:docMk/>
            <pc:sldMk cId="0" sldId="279"/>
            <ac:spMk id="190" creationId="{00000000-0000-0000-0000-000000000000}"/>
          </ac:spMkLst>
        </pc:spChg>
      </pc:sldChg>
      <pc:sldChg chg="delSp add mod">
        <pc:chgData name="Burcin Mustafa" userId="24dafbf71ba78fc0" providerId="LiveId" clId="{D6E364C5-01A2-4021-8755-F61B3BC615F8}" dt="2023-12-30T08:17:26.626" v="297" actId="478"/>
        <pc:sldMkLst>
          <pc:docMk/>
          <pc:sldMk cId="0" sldId="280"/>
        </pc:sldMkLst>
        <pc:spChg chg="del">
          <ac:chgData name="Burcin Mustafa" userId="24dafbf71ba78fc0" providerId="LiveId" clId="{D6E364C5-01A2-4021-8755-F61B3BC615F8}" dt="2023-12-30T08:17:26.626" v="297" actId="478"/>
          <ac:spMkLst>
            <pc:docMk/>
            <pc:sldMk cId="0" sldId="280"/>
            <ac:spMk id="196" creationId="{00000000-0000-0000-0000-000000000000}"/>
          </ac:spMkLst>
        </pc:spChg>
      </pc:sldChg>
      <pc:sldChg chg="delSp modSp add mod">
        <pc:chgData name="Burcin Mustafa" userId="24dafbf71ba78fc0" providerId="LiveId" clId="{D6E364C5-01A2-4021-8755-F61B3BC615F8}" dt="2023-12-30T08:17:43.713" v="300" actId="14100"/>
        <pc:sldMkLst>
          <pc:docMk/>
          <pc:sldMk cId="0" sldId="281"/>
        </pc:sldMkLst>
        <pc:spChg chg="mod">
          <ac:chgData name="Burcin Mustafa" userId="24dafbf71ba78fc0" providerId="LiveId" clId="{D6E364C5-01A2-4021-8755-F61B3BC615F8}" dt="2023-12-30T08:17:43.713" v="300" actId="14100"/>
          <ac:spMkLst>
            <pc:docMk/>
            <pc:sldMk cId="0" sldId="281"/>
            <ac:spMk id="180" creationId="{00000000-0000-0000-0000-000000000000}"/>
          </ac:spMkLst>
        </pc:spChg>
        <pc:spChg chg="del">
          <ac:chgData name="Burcin Mustafa" userId="24dafbf71ba78fc0" providerId="LiveId" clId="{D6E364C5-01A2-4021-8755-F61B3BC615F8}" dt="2023-12-30T08:17:33.510" v="298" actId="478"/>
          <ac:spMkLst>
            <pc:docMk/>
            <pc:sldMk cId="0" sldId="281"/>
            <ac:spMk id="181" creationId="{00000000-0000-0000-0000-000000000000}"/>
          </ac:spMkLst>
        </pc:spChg>
      </pc:sldChg>
      <pc:sldChg chg="add">
        <pc:chgData name="Burcin Mustafa" userId="24dafbf71ba78fc0" providerId="LiveId" clId="{D6E364C5-01A2-4021-8755-F61B3BC615F8}" dt="2023-12-30T08:04:02.498" v="0"/>
        <pc:sldMkLst>
          <pc:docMk/>
          <pc:sldMk cId="0" sldId="282"/>
        </pc:sldMkLst>
      </pc:sldChg>
    </pc:docChg>
  </pc:docChgLst>
  <pc:docChgLst>
    <pc:chgData name="Burcin Mustafa" userId="24dafbf71ba78fc0" providerId="LiveId" clId="{5F6DA3E6-4A84-43E7-8AE3-ECBBD54AA47F}"/>
    <pc:docChg chg="undo custSel delSld modSld">
      <pc:chgData name="Burcin Mustafa" userId="24dafbf71ba78fc0" providerId="LiveId" clId="{5F6DA3E6-4A84-43E7-8AE3-ECBBD54AA47F}" dt="2024-08-08T07:03:01.652" v="243"/>
      <pc:docMkLst>
        <pc:docMk/>
      </pc:docMkLst>
      <pc:sldChg chg="modSp mod">
        <pc:chgData name="Burcin Mustafa" userId="24dafbf71ba78fc0" providerId="LiveId" clId="{5F6DA3E6-4A84-43E7-8AE3-ECBBD54AA47F}" dt="2024-08-07T09:19:23.565" v="238" actId="20577"/>
        <pc:sldMkLst>
          <pc:docMk/>
          <pc:sldMk cId="0" sldId="259"/>
        </pc:sldMkLst>
        <pc:spChg chg="mod">
          <ac:chgData name="Burcin Mustafa" userId="24dafbf71ba78fc0" providerId="LiveId" clId="{5F6DA3E6-4A84-43E7-8AE3-ECBBD54AA47F}" dt="2024-08-07T09:19:23.565" v="238" actId="20577"/>
          <ac:spMkLst>
            <pc:docMk/>
            <pc:sldMk cId="0" sldId="259"/>
            <ac:spMk id="166" creationId="{00000000-0000-0000-0000-000000000000}"/>
          </ac:spMkLst>
        </pc:spChg>
      </pc:sldChg>
      <pc:sldChg chg="modSp mod">
        <pc:chgData name="Burcin Mustafa" userId="24dafbf71ba78fc0" providerId="LiveId" clId="{5F6DA3E6-4A84-43E7-8AE3-ECBBD54AA47F}" dt="2024-08-07T08:45:21.884" v="10" actId="6549"/>
        <pc:sldMkLst>
          <pc:docMk/>
          <pc:sldMk cId="0" sldId="260"/>
        </pc:sldMkLst>
        <pc:spChg chg="mod">
          <ac:chgData name="Burcin Mustafa" userId="24dafbf71ba78fc0" providerId="LiveId" clId="{5F6DA3E6-4A84-43E7-8AE3-ECBBD54AA47F}" dt="2024-08-07T08:41:53.137" v="3"/>
          <ac:spMkLst>
            <pc:docMk/>
            <pc:sldMk cId="0" sldId="260"/>
            <ac:spMk id="172" creationId="{00000000-0000-0000-0000-000000000000}"/>
          </ac:spMkLst>
        </pc:spChg>
        <pc:spChg chg="mod">
          <ac:chgData name="Burcin Mustafa" userId="24dafbf71ba78fc0" providerId="LiveId" clId="{5F6DA3E6-4A84-43E7-8AE3-ECBBD54AA47F}" dt="2024-08-07T08:45:21.884" v="10" actId="6549"/>
          <ac:spMkLst>
            <pc:docMk/>
            <pc:sldMk cId="0" sldId="260"/>
            <ac:spMk id="173" creationId="{00000000-0000-0000-0000-000000000000}"/>
          </ac:spMkLst>
        </pc:spChg>
      </pc:sldChg>
      <pc:sldChg chg="modSp mod">
        <pc:chgData name="Burcin Mustafa" userId="24dafbf71ba78fc0" providerId="LiveId" clId="{5F6DA3E6-4A84-43E7-8AE3-ECBBD54AA47F}" dt="2024-08-07T09:17:21.759" v="225" actId="20577"/>
        <pc:sldMkLst>
          <pc:docMk/>
          <pc:sldMk cId="0" sldId="261"/>
        </pc:sldMkLst>
        <pc:spChg chg="mod">
          <ac:chgData name="Burcin Mustafa" userId="24dafbf71ba78fc0" providerId="LiveId" clId="{5F6DA3E6-4A84-43E7-8AE3-ECBBD54AA47F}" dt="2024-08-07T09:17:21.759" v="225" actId="20577"/>
          <ac:spMkLst>
            <pc:docMk/>
            <pc:sldMk cId="0" sldId="261"/>
            <ac:spMk id="194" creationId="{00000000-0000-0000-0000-000000000000}"/>
          </ac:spMkLst>
        </pc:spChg>
      </pc:sldChg>
      <pc:sldChg chg="del">
        <pc:chgData name="Burcin Mustafa" userId="24dafbf71ba78fc0" providerId="LiveId" clId="{5F6DA3E6-4A84-43E7-8AE3-ECBBD54AA47F}" dt="2024-08-07T09:17:27.452" v="226" actId="47"/>
        <pc:sldMkLst>
          <pc:docMk/>
          <pc:sldMk cId="0" sldId="262"/>
        </pc:sldMkLst>
      </pc:sldChg>
      <pc:sldChg chg="modSp mod">
        <pc:chgData name="Burcin Mustafa" userId="24dafbf71ba78fc0" providerId="LiveId" clId="{5F6DA3E6-4A84-43E7-8AE3-ECBBD54AA47F}" dt="2024-08-07T08:39:50.191" v="1" actId="27636"/>
        <pc:sldMkLst>
          <pc:docMk/>
          <pc:sldMk cId="0" sldId="271"/>
        </pc:sldMkLst>
        <pc:spChg chg="mod">
          <ac:chgData name="Burcin Mustafa" userId="24dafbf71ba78fc0" providerId="LiveId" clId="{5F6DA3E6-4A84-43E7-8AE3-ECBBD54AA47F}" dt="2024-08-07T08:39:50.191" v="1" actId="27636"/>
          <ac:spMkLst>
            <pc:docMk/>
            <pc:sldMk cId="0" sldId="271"/>
            <ac:spMk id="267" creationId="{00000000-0000-0000-0000-000000000000}"/>
          </ac:spMkLst>
        </pc:spChg>
      </pc:sldChg>
      <pc:sldChg chg="del">
        <pc:chgData name="Burcin Mustafa" userId="24dafbf71ba78fc0" providerId="LiveId" clId="{5F6DA3E6-4A84-43E7-8AE3-ECBBD54AA47F}" dt="2024-08-07T08:40:08.467" v="2" actId="47"/>
        <pc:sldMkLst>
          <pc:docMk/>
          <pc:sldMk cId="0" sldId="272"/>
        </pc:sldMkLst>
      </pc:sldChg>
      <pc:sldChg chg="modSp mod">
        <pc:chgData name="Burcin Mustafa" userId="24dafbf71ba78fc0" providerId="LiveId" clId="{5F6DA3E6-4A84-43E7-8AE3-ECBBD54AA47F}" dt="2024-08-08T07:03:01.652" v="243"/>
        <pc:sldMkLst>
          <pc:docMk/>
          <pc:sldMk cId="0" sldId="274"/>
        </pc:sldMkLst>
        <pc:spChg chg="mod">
          <ac:chgData name="Burcin Mustafa" userId="24dafbf71ba78fc0" providerId="LiveId" clId="{5F6DA3E6-4A84-43E7-8AE3-ECBBD54AA47F}" dt="2024-08-08T07:03:01.652" v="243"/>
          <ac:spMkLst>
            <pc:docMk/>
            <pc:sldMk cId="0" sldId="274"/>
            <ac:spMk id="289" creationId="{00000000-0000-0000-0000-000000000000}"/>
          </ac:spMkLst>
        </pc:spChg>
      </pc:sldChg>
      <pc:sldChg chg="delSp modSp mod">
        <pc:chgData name="Burcin Mustafa" userId="24dafbf71ba78fc0" providerId="LiveId" clId="{5F6DA3E6-4A84-43E7-8AE3-ECBBD54AA47F}" dt="2024-08-07T09:14:17.894" v="211" actId="255"/>
        <pc:sldMkLst>
          <pc:docMk/>
          <pc:sldMk cId="0" sldId="277"/>
        </pc:sldMkLst>
        <pc:spChg chg="mod">
          <ac:chgData name="Burcin Mustafa" userId="24dafbf71ba78fc0" providerId="LiveId" clId="{5F6DA3E6-4A84-43E7-8AE3-ECBBD54AA47F}" dt="2024-08-07T09:14:17.894" v="211" actId="255"/>
          <ac:spMkLst>
            <pc:docMk/>
            <pc:sldMk cId="0" sldId="277"/>
            <ac:spMk id="173" creationId="{00000000-0000-0000-0000-000000000000}"/>
          </ac:spMkLst>
        </pc:spChg>
        <pc:spChg chg="mod">
          <ac:chgData name="Burcin Mustafa" userId="24dafbf71ba78fc0" providerId="LiveId" clId="{5F6DA3E6-4A84-43E7-8AE3-ECBBD54AA47F}" dt="2024-08-07T09:08:36.038" v="18" actId="27636"/>
          <ac:spMkLst>
            <pc:docMk/>
            <pc:sldMk cId="0" sldId="277"/>
            <ac:spMk id="174" creationId="{00000000-0000-0000-0000-000000000000}"/>
          </ac:spMkLst>
        </pc:spChg>
        <pc:picChg chg="del">
          <ac:chgData name="Burcin Mustafa" userId="24dafbf71ba78fc0" providerId="LiveId" clId="{5F6DA3E6-4A84-43E7-8AE3-ECBBD54AA47F}" dt="2024-08-07T08:42:06.161" v="4" actId="478"/>
          <ac:picMkLst>
            <pc:docMk/>
            <pc:sldMk cId="0" sldId="277"/>
            <ac:picMk id="172" creationId="{00000000-0000-0000-0000-000000000000}"/>
          </ac:picMkLst>
        </pc:picChg>
      </pc:sldChg>
      <pc:sldChg chg="delSp del mod">
        <pc:chgData name="Burcin Mustafa" userId="24dafbf71ba78fc0" providerId="LiveId" clId="{5F6DA3E6-4A84-43E7-8AE3-ECBBD54AA47F}" dt="2024-08-07T08:43:47.105" v="8" actId="47"/>
        <pc:sldMkLst>
          <pc:docMk/>
          <pc:sldMk cId="0" sldId="278"/>
        </pc:sldMkLst>
        <pc:picChg chg="del">
          <ac:chgData name="Burcin Mustafa" userId="24dafbf71ba78fc0" providerId="LiveId" clId="{5F6DA3E6-4A84-43E7-8AE3-ECBBD54AA47F}" dt="2024-08-07T08:42:24.827" v="5" actId="478"/>
          <ac:picMkLst>
            <pc:docMk/>
            <pc:sldMk cId="0" sldId="278"/>
            <ac:picMk id="180" creationId="{00000000-0000-0000-0000-000000000000}"/>
          </ac:picMkLst>
        </pc:picChg>
      </pc:sldChg>
      <pc:sldChg chg="addSp delSp modSp mod">
        <pc:chgData name="Burcin Mustafa" userId="24dafbf71ba78fc0" providerId="LiveId" clId="{5F6DA3E6-4A84-43E7-8AE3-ECBBD54AA47F}" dt="2024-08-07T09:14:37.803" v="216" actId="14100"/>
        <pc:sldMkLst>
          <pc:docMk/>
          <pc:sldMk cId="0" sldId="279"/>
        </pc:sldMkLst>
        <pc:spChg chg="add del mod">
          <ac:chgData name="Burcin Mustafa" userId="24dafbf71ba78fc0" providerId="LiveId" clId="{5F6DA3E6-4A84-43E7-8AE3-ECBBD54AA47F}" dt="2024-08-07T09:14:28.222" v="213" actId="478"/>
          <ac:spMkLst>
            <pc:docMk/>
            <pc:sldMk cId="0" sldId="279"/>
            <ac:spMk id="3" creationId="{2C979062-B437-0516-5EDB-87A1C97DF42A}"/>
          </ac:spMkLst>
        </pc:spChg>
        <pc:spChg chg="add mod">
          <ac:chgData name="Burcin Mustafa" userId="24dafbf71ba78fc0" providerId="LiveId" clId="{5F6DA3E6-4A84-43E7-8AE3-ECBBD54AA47F}" dt="2024-08-07T09:14:31.307" v="214"/>
          <ac:spMkLst>
            <pc:docMk/>
            <pc:sldMk cId="0" sldId="279"/>
            <ac:spMk id="4" creationId="{33B9BB9F-3937-B960-ED70-E31CF1DFB257}"/>
          </ac:spMkLst>
        </pc:spChg>
        <pc:spChg chg="del">
          <ac:chgData name="Burcin Mustafa" userId="24dafbf71ba78fc0" providerId="LiveId" clId="{5F6DA3E6-4A84-43E7-8AE3-ECBBD54AA47F}" dt="2024-08-07T09:14:25.023" v="212" actId="478"/>
          <ac:spMkLst>
            <pc:docMk/>
            <pc:sldMk cId="0" sldId="279"/>
            <ac:spMk id="188" creationId="{00000000-0000-0000-0000-000000000000}"/>
          </ac:spMkLst>
        </pc:spChg>
        <pc:spChg chg="mod">
          <ac:chgData name="Burcin Mustafa" userId="24dafbf71ba78fc0" providerId="LiveId" clId="{5F6DA3E6-4A84-43E7-8AE3-ECBBD54AA47F}" dt="2024-08-07T09:14:37.803" v="216" actId="14100"/>
          <ac:spMkLst>
            <pc:docMk/>
            <pc:sldMk cId="0" sldId="279"/>
            <ac:spMk id="189" creationId="{00000000-0000-0000-0000-000000000000}"/>
          </ac:spMkLst>
        </pc:spChg>
      </pc:sldChg>
      <pc:sldChg chg="addSp delSp modSp mod">
        <pc:chgData name="Burcin Mustafa" userId="24dafbf71ba78fc0" providerId="LiveId" clId="{5F6DA3E6-4A84-43E7-8AE3-ECBBD54AA47F}" dt="2024-08-07T09:15:01.550" v="219"/>
        <pc:sldMkLst>
          <pc:docMk/>
          <pc:sldMk cId="0" sldId="280"/>
        </pc:sldMkLst>
        <pc:spChg chg="add del mod">
          <ac:chgData name="Burcin Mustafa" userId="24dafbf71ba78fc0" providerId="LiveId" clId="{5F6DA3E6-4A84-43E7-8AE3-ECBBD54AA47F}" dt="2024-08-07T09:14:56.236" v="218" actId="478"/>
          <ac:spMkLst>
            <pc:docMk/>
            <pc:sldMk cId="0" sldId="280"/>
            <ac:spMk id="3" creationId="{DFD52992-3CD2-D706-36AD-7A7548601422}"/>
          </ac:spMkLst>
        </pc:spChg>
        <pc:spChg chg="add mod">
          <ac:chgData name="Burcin Mustafa" userId="24dafbf71ba78fc0" providerId="LiveId" clId="{5F6DA3E6-4A84-43E7-8AE3-ECBBD54AA47F}" dt="2024-08-07T09:15:01.550" v="219"/>
          <ac:spMkLst>
            <pc:docMk/>
            <pc:sldMk cId="0" sldId="280"/>
            <ac:spMk id="4" creationId="{E564FF99-2525-0113-013A-6175608B5C6D}"/>
          </ac:spMkLst>
        </pc:spChg>
        <pc:spChg chg="del">
          <ac:chgData name="Burcin Mustafa" userId="24dafbf71ba78fc0" providerId="LiveId" clId="{5F6DA3E6-4A84-43E7-8AE3-ECBBD54AA47F}" dt="2024-08-07T09:14:53.105" v="217" actId="478"/>
          <ac:spMkLst>
            <pc:docMk/>
            <pc:sldMk cId="0" sldId="280"/>
            <ac:spMk id="197" creationId="{00000000-0000-0000-0000-000000000000}"/>
          </ac:spMkLst>
        </pc:spChg>
      </pc:sldChg>
      <pc:sldChg chg="modSp mod">
        <pc:chgData name="Burcin Mustafa" userId="24dafbf71ba78fc0" providerId="LiveId" clId="{5F6DA3E6-4A84-43E7-8AE3-ECBBD54AA47F}" dt="2024-08-07T09:16:34.509" v="221" actId="27636"/>
        <pc:sldMkLst>
          <pc:docMk/>
          <pc:sldMk cId="0" sldId="281"/>
        </pc:sldMkLst>
        <pc:spChg chg="mod">
          <ac:chgData name="Burcin Mustafa" userId="24dafbf71ba78fc0" providerId="LiveId" clId="{5F6DA3E6-4A84-43E7-8AE3-ECBBD54AA47F}" dt="2024-08-07T09:16:34.509" v="221" actId="27636"/>
          <ac:spMkLst>
            <pc:docMk/>
            <pc:sldMk cId="0" sldId="281"/>
            <ac:spMk id="180" creationId="{00000000-0000-0000-0000-000000000000}"/>
          </ac:spMkLst>
        </pc:spChg>
      </pc:sldChg>
      <pc:sldChg chg="del">
        <pc:chgData name="Burcin Mustafa" userId="24dafbf71ba78fc0" providerId="LiveId" clId="{5F6DA3E6-4A84-43E7-8AE3-ECBBD54AA47F}" dt="2024-08-07T09:16:46.135" v="222" actId="47"/>
        <pc:sldMkLst>
          <pc:docMk/>
          <pc:sldMk cId="0" sldId="28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10-26T08:43:12.109" idx="1">
    <p:pos x="3802" y="744"/>
    <p:text>378</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hasCustomPrompt="1"/>
          </p:nvPr>
        </p:nvSpPr>
        <p:spPr>
          <a:xfrm>
            <a:off x="866442" y="4777380"/>
            <a:ext cx="6620968" cy="861420"/>
          </a:xfrm>
        </p:spPr>
        <p:txBody>
          <a:bodyPr anchor="t"/>
          <a:lstStyle>
            <a:lvl1pPr marL="0" indent="0" algn="l">
              <a:buNone/>
              <a:defRPr cap="none">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9820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6058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011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0966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6434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9921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9040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1283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635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1"/>
        <p:cNvGrpSpPr/>
        <p:nvPr/>
      </p:nvGrpSpPr>
      <p:grpSpPr>
        <a:xfrm>
          <a:off x="0" y="0"/>
          <a:ext cx="0" cy="0"/>
          <a:chOff x="0" y="0"/>
          <a:chExt cx="0" cy="0"/>
        </a:xfrm>
      </p:grpSpPr>
      <p:sp>
        <p:nvSpPr>
          <p:cNvPr id="22" name="Google Shape;22;p21"/>
          <p:cNvSpPr txBox="1">
            <a:spLocks noGrp="1"/>
          </p:cNvSpPr>
          <p:nvPr>
            <p:ph type="subTitle" idx="1"/>
          </p:nvPr>
        </p:nvSpPr>
        <p:spPr>
          <a:xfrm>
            <a:off x="741366" y="1296972"/>
            <a:ext cx="662096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3" name="Google Shape;23;p2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5938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1075" y="1097281"/>
            <a:ext cx="8849802" cy="5445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598218"/>
            <a:ext cx="564544" cy="250612"/>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6206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5"/>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825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1952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9" name="Slide Number Placeholder 8"/>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7246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3"/>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4"/>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409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3"/>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535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5"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6"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5933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GB"/>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GB"/>
          </a:p>
        </p:txBody>
      </p:sp>
      <p:sp>
        <p:nvSpPr>
          <p:cNvPr id="7" name="Slide Number Placeholder 6"/>
          <p:cNvSpPr>
            <a:spLocks noGrp="1"/>
          </p:cNvSpPr>
          <p:nvPr>
            <p:ph type="sldNum" sz="quarter" idx="12"/>
          </p:nvPr>
        </p:nvSpPr>
        <p:spPr>
          <a:xfrm>
            <a:off x="0" y="6122502"/>
            <a:ext cx="564544" cy="419957"/>
          </a:xfrm>
          <a:prstGeom prst="rect">
            <a:avLst/>
          </a:prstGeom>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1053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 y="9170"/>
            <a:ext cx="9144001" cy="99059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51075" y="1250381"/>
            <a:ext cx="8849802" cy="5292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7357" y="6560255"/>
            <a:ext cx="667910" cy="295062"/>
          </a:xfrm>
          <a:prstGeom prst="rect">
            <a:avLst/>
          </a:prstGeom>
        </p:spPr>
        <p:txBody>
          <a:bodyPr vert="horz" lIns="91440" tIns="45720" rIns="91440" bIns="45720" rtlCol="0" anchor="b"/>
          <a:lstStyle>
            <a:lvl1pPr algn="ctr">
              <a:defRPr sz="1400" b="0" i="0">
                <a:solidFill>
                  <a:schemeClr val="tx1">
                    <a:tint val="75000"/>
                  </a:schemeClr>
                </a:solidFill>
              </a:defRPr>
            </a:lvl1pPr>
          </a:lstStyle>
          <a:p>
            <a:fld id="{00000000-1234-1234-1234-123412341234}" type="slidenum">
              <a:rPr lang="en-GB" smtClean="0"/>
              <a:pPr/>
              <a:t>‹#›</a:t>
            </a:fld>
            <a:endParaRPr lang="en-GB" dirty="0"/>
          </a:p>
        </p:txBody>
      </p:sp>
      <p:sp>
        <p:nvSpPr>
          <p:cNvPr id="7" name="TextBox 6">
            <a:extLst>
              <a:ext uri="{FF2B5EF4-FFF2-40B4-BE49-F238E27FC236}">
                <a16:creationId xmlns:a16="http://schemas.microsoft.com/office/drawing/2014/main" id="{056941DF-D527-8AC5-B109-7B1E15210423}"/>
              </a:ext>
            </a:extLst>
          </p:cNvPr>
          <p:cNvSpPr txBox="1"/>
          <p:nvPr userDrawn="1"/>
        </p:nvSpPr>
        <p:spPr>
          <a:xfrm>
            <a:off x="6918912" y="6542459"/>
            <a:ext cx="2081965" cy="246221"/>
          </a:xfrm>
          <a:prstGeom prst="rect">
            <a:avLst/>
          </a:prstGeom>
          <a:noFill/>
        </p:spPr>
        <p:txBody>
          <a:bodyPr wrap="square" rtlCol="0">
            <a:spAutoFit/>
          </a:bodyPr>
          <a:lstStyle/>
          <a:p>
            <a:r>
              <a:rPr lang="en-GB" sz="1000">
                <a:solidFill>
                  <a:schemeClr val="tx1">
                    <a:alpha val="18000"/>
                  </a:schemeClr>
                </a:solidFill>
              </a:rPr>
              <a:t>Prepared by </a:t>
            </a:r>
            <a:r>
              <a:rPr lang="en-GB" sz="1000" dirty="0">
                <a:solidFill>
                  <a:schemeClr val="tx1">
                    <a:alpha val="18000"/>
                  </a:schemeClr>
                </a:solidFill>
              </a:rPr>
              <a:t>Dr Burcin Mustafa</a:t>
            </a:r>
          </a:p>
        </p:txBody>
      </p:sp>
    </p:spTree>
    <p:extLst>
      <p:ext uri="{BB962C8B-B14F-4D97-AF65-F5344CB8AC3E}">
        <p14:creationId xmlns:p14="http://schemas.microsoft.com/office/powerpoint/2010/main" val="315601282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lvl1pPr algn="ctr" defTabSz="457207"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
          <p:cNvPicPr preferRelativeResize="0"/>
          <p:nvPr/>
        </p:nvPicPr>
        <p:blipFill rotWithShape="1">
          <a:blip r:embed="rId3">
            <a:alphaModFix/>
          </a:blip>
          <a:srcRect l="3613"/>
          <a:stretch/>
        </p:blipFill>
        <p:spPr>
          <a:xfrm>
            <a:off x="0" y="2669685"/>
            <a:ext cx="3027759" cy="4188315"/>
          </a:xfrm>
          <a:prstGeom prst="rect">
            <a:avLst/>
          </a:prstGeom>
          <a:noFill/>
          <a:ln>
            <a:noFill/>
          </a:ln>
        </p:spPr>
      </p:pic>
      <p:pic>
        <p:nvPicPr>
          <p:cNvPr id="151" name="Google Shape;151;p1"/>
          <p:cNvPicPr preferRelativeResize="0"/>
          <p:nvPr/>
        </p:nvPicPr>
        <p:blipFill rotWithShape="1">
          <a:blip r:embed="rId4">
            <a:alphaModFix/>
          </a:blip>
          <a:srcRect l="35640"/>
          <a:stretch/>
        </p:blipFill>
        <p:spPr>
          <a:xfrm>
            <a:off x="0" y="2892347"/>
            <a:ext cx="1141809" cy="2365453"/>
          </a:xfrm>
          <a:prstGeom prst="rect">
            <a:avLst/>
          </a:prstGeom>
          <a:noFill/>
          <a:ln>
            <a:noFill/>
          </a:ln>
        </p:spPr>
      </p:pic>
      <p:sp>
        <p:nvSpPr>
          <p:cNvPr id="152" name="Google Shape;152;p1"/>
          <p:cNvSpPr/>
          <p:nvPr/>
        </p:nvSpPr>
        <p:spPr>
          <a:xfrm>
            <a:off x="6456759" y="1676400"/>
            <a:ext cx="211455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
          <p:cNvPicPr preferRelativeResize="0"/>
          <p:nvPr/>
        </p:nvPicPr>
        <p:blipFill rotWithShape="1">
          <a:blip r:embed="rId5">
            <a:alphaModFix/>
          </a:blip>
          <a:srcRect t="28812"/>
          <a:stretch/>
        </p:blipFill>
        <p:spPr>
          <a:xfrm>
            <a:off x="5999559" y="0"/>
            <a:ext cx="1202540" cy="1141407"/>
          </a:xfrm>
          <a:prstGeom prst="rect">
            <a:avLst/>
          </a:prstGeom>
          <a:noFill/>
          <a:ln>
            <a:noFill/>
          </a:ln>
        </p:spPr>
      </p:pic>
      <p:pic>
        <p:nvPicPr>
          <p:cNvPr id="154" name="Google Shape;154;p1"/>
          <p:cNvPicPr preferRelativeResize="0"/>
          <p:nvPr/>
        </p:nvPicPr>
        <p:blipFill rotWithShape="1">
          <a:blip r:embed="rId6">
            <a:alphaModFix/>
          </a:blip>
          <a:srcRect b="23320"/>
          <a:stretch/>
        </p:blipFill>
        <p:spPr>
          <a:xfrm>
            <a:off x="6454408" y="6096000"/>
            <a:ext cx="745301" cy="762000"/>
          </a:xfrm>
          <a:prstGeom prst="rect">
            <a:avLst/>
          </a:prstGeom>
          <a:noFill/>
          <a:ln>
            <a:noFill/>
          </a:ln>
        </p:spPr>
      </p:pic>
      <p:sp>
        <p:nvSpPr>
          <p:cNvPr id="155" name="Google Shape;155;p1"/>
          <p:cNvSpPr/>
          <p:nvPr/>
        </p:nvSpPr>
        <p:spPr>
          <a:xfrm>
            <a:off x="7828359" y="0"/>
            <a:ext cx="51435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 descr="A picture containing person, working, projector&#10;&#10;Description automatically generated"/>
          <p:cNvPicPr preferRelativeResize="0"/>
          <p:nvPr/>
        </p:nvPicPr>
        <p:blipFill rotWithShape="1">
          <a:blip r:embed="rId7">
            <a:alphaModFix/>
          </a:blip>
          <a:srcRect t="13196" r="-2" b="-1"/>
          <a:stretch/>
        </p:blipFill>
        <p:spPr>
          <a:xfrm>
            <a:off x="20" y="-5"/>
            <a:ext cx="9143752" cy="5020241"/>
          </a:xfrm>
          <a:custGeom>
            <a:avLst/>
            <a:gdLst/>
            <a:ahLst/>
            <a:cxnLst/>
            <a:rect l="l" t="t" r="r" b="b"/>
            <a:pathLst>
              <a:path w="12191695" h="5020241" extrusionOk="0">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ln>
            <a:noFill/>
          </a:ln>
        </p:spPr>
      </p:pic>
      <p:sp>
        <p:nvSpPr>
          <p:cNvPr id="157" name="Google Shape;157;p1"/>
          <p:cNvSpPr/>
          <p:nvPr/>
        </p:nvSpPr>
        <p:spPr>
          <a:xfrm>
            <a:off x="6539954" y="3753695"/>
            <a:ext cx="2604045" cy="825932"/>
          </a:xfrm>
          <a:custGeom>
            <a:avLst/>
            <a:gdLst/>
            <a:ahLst/>
            <a:cxnLst/>
            <a:rect l="l" t="t" r="r" b="b"/>
            <a:pathLst>
              <a:path w="3472060" h="825932" extrusionOk="0">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lt2">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1"/>
          <p:cNvSpPr/>
          <p:nvPr/>
        </p:nvSpPr>
        <p:spPr>
          <a:xfrm>
            <a:off x="0" y="4055533"/>
            <a:ext cx="9144000" cy="2802467"/>
          </a:xfrm>
          <a:custGeom>
            <a:avLst/>
            <a:gdLst/>
            <a:ahLst/>
            <a:cxnLst/>
            <a:rect l="l" t="t" r="r" b="b"/>
            <a:pathLst>
              <a:path w="12192000" h="2802467" extrusionOk="0">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9" name="Google Shape;159;p1"/>
          <p:cNvSpPr txBox="1"/>
          <p:nvPr/>
        </p:nvSpPr>
        <p:spPr>
          <a:xfrm>
            <a:off x="54822" y="4824080"/>
            <a:ext cx="9088931" cy="773014"/>
          </a:xfrm>
          <a:prstGeom prst="rect">
            <a:avLst/>
          </a:prstGeom>
          <a:noFill/>
          <a:ln>
            <a:noFill/>
          </a:ln>
        </p:spPr>
        <p:txBody>
          <a:bodyPr spcFirstLastPara="1" wrap="square" lIns="91425" tIns="45700" rIns="91425" bIns="45700" anchor="t" anchorCtr="0">
            <a:normAutofit fontScale="97500"/>
          </a:bodyPr>
          <a:lstStyle/>
          <a:p>
            <a:pPr marL="0" marR="0" lvl="0" indent="0" algn="ctr" rtl="0">
              <a:spcBef>
                <a:spcPts val="0"/>
              </a:spcBef>
              <a:spcAft>
                <a:spcPts val="0"/>
              </a:spcAft>
              <a:buClr>
                <a:schemeClr val="lt2"/>
              </a:buClr>
              <a:buSzPct val="100000"/>
              <a:buFont typeface="Miriam Libre"/>
              <a:buNone/>
            </a:pPr>
            <a:r>
              <a:rPr lang="en-GB" sz="3600" b="0" i="0" u="none" strike="noStrike" cap="none" dirty="0">
                <a:solidFill>
                  <a:schemeClr val="lt2"/>
                </a:solidFill>
                <a:latin typeface="+mj-lt"/>
                <a:ea typeface="Miriam Libre"/>
                <a:cs typeface="Miriam Libre"/>
                <a:sym typeface="Miriam Libre"/>
              </a:rPr>
              <a:t>E</a:t>
            </a:r>
            <a:r>
              <a:rPr lang="en-GB" sz="3600" dirty="0">
                <a:solidFill>
                  <a:schemeClr val="lt2"/>
                </a:solidFill>
                <a:latin typeface="+mj-lt"/>
                <a:ea typeface="Miriam Libre"/>
                <a:cs typeface="Miriam Libre"/>
                <a:sym typeface="Miriam Libre"/>
              </a:rPr>
              <a:t>NG</a:t>
            </a:r>
            <a:r>
              <a:rPr lang="en-GB" sz="3600" b="0" i="0" u="none" strike="noStrike" cap="none" dirty="0">
                <a:solidFill>
                  <a:schemeClr val="lt2"/>
                </a:solidFill>
                <a:latin typeface="+mj-lt"/>
                <a:ea typeface="Miriam Libre"/>
                <a:cs typeface="Miriam Libre"/>
                <a:sym typeface="Miriam Libre"/>
              </a:rPr>
              <a:t>103: Research Writing Techniques</a:t>
            </a:r>
            <a:endParaRPr sz="3600" b="0" i="0" u="none" strike="noStrike" cap="none" dirty="0">
              <a:solidFill>
                <a:schemeClr val="lt2"/>
              </a:solidFill>
              <a:latin typeface="+mj-lt"/>
              <a:ea typeface="Miriam Libre"/>
              <a:cs typeface="Miriam Libre"/>
              <a:sym typeface="Miriam Libre"/>
            </a:endParaRPr>
          </a:p>
        </p:txBody>
      </p:sp>
      <p:sp>
        <p:nvSpPr>
          <p:cNvPr id="160" name="Google Shape;160;p1"/>
          <p:cNvSpPr txBox="1">
            <a:spLocks noGrp="1"/>
          </p:cNvSpPr>
          <p:nvPr>
            <p:ph type="subTitle" idx="1"/>
          </p:nvPr>
        </p:nvSpPr>
        <p:spPr>
          <a:xfrm>
            <a:off x="0" y="5537074"/>
            <a:ext cx="9143753" cy="64634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r>
              <a:rPr lang="en-GB" sz="1800" cap="none" dirty="0">
                <a:solidFill>
                  <a:schemeClr val="lt1"/>
                </a:solidFill>
              </a:rPr>
              <a:t>Participant Oriented Research, Samples, and Surveys</a:t>
            </a:r>
            <a:endParaRPr sz="16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Questionnaires </a:t>
            </a:r>
            <a:endParaRPr/>
          </a:p>
        </p:txBody>
      </p:sp>
      <p:pic>
        <p:nvPicPr>
          <p:cNvPr id="215" name="Google Shape;215;p9" descr="Table"/>
          <p:cNvPicPr preferRelativeResize="0">
            <a:picLocks noGrp="1"/>
          </p:cNvPicPr>
          <p:nvPr>
            <p:ph type="body" idx="1"/>
          </p:nvPr>
        </p:nvPicPr>
        <p:blipFill rotWithShape="1">
          <a:blip r:embed="rId3">
            <a:alphaModFix/>
          </a:blip>
          <a:srcRect l="3827" r="6217"/>
          <a:stretch/>
        </p:blipFill>
        <p:spPr>
          <a:xfrm>
            <a:off x="351693" y="1226443"/>
            <a:ext cx="8264770" cy="4588515"/>
          </a:xfrm>
          <a:prstGeom prst="rect">
            <a:avLst/>
          </a:prstGeom>
          <a:solidFill>
            <a:schemeClr val="lt1"/>
          </a:solidFill>
          <a:ln w="9525" cap="flat" cmpd="sng">
            <a:solidFill>
              <a:schemeClr val="dk1"/>
            </a:solidFill>
            <a:prstDash val="solid"/>
            <a:round/>
            <a:headEnd type="none" w="sm" len="sm"/>
            <a:tailEnd type="none" w="sm" len="sm"/>
          </a:ln>
        </p:spPr>
      </p:pic>
      <p:sp>
        <p:nvSpPr>
          <p:cNvPr id="216" name="Google Shape;216;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17" name="Google Shape;217;p9"/>
          <p:cNvSpPr txBox="1"/>
          <p:nvPr/>
        </p:nvSpPr>
        <p:spPr>
          <a:xfrm>
            <a:off x="6040112" y="5363564"/>
            <a:ext cx="235513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entury Gothic"/>
                <a:ea typeface="Century Gothic"/>
                <a:cs typeface="Century Gothic"/>
                <a:sym typeface="Century Gothic"/>
              </a:rPr>
              <a:t>Leavy, 2017, p. 103.</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Question types</a:t>
            </a:r>
            <a:endParaRPr/>
          </a:p>
        </p:txBody>
      </p:sp>
      <p:sp>
        <p:nvSpPr>
          <p:cNvPr id="223" name="Google Shape;223;p10"/>
          <p:cNvSpPr txBox="1">
            <a:spLocks noGrp="1"/>
          </p:cNvSpPr>
          <p:nvPr>
            <p:ph type="body" idx="1"/>
          </p:nvPr>
        </p:nvSpPr>
        <p:spPr>
          <a:xfrm>
            <a:off x="565804" y="1143001"/>
            <a:ext cx="7829439" cy="5105406"/>
          </a:xfrm>
          <a:prstGeom prst="rect">
            <a:avLst/>
          </a:prstGeom>
          <a:solidFill>
            <a:schemeClr val="lt1"/>
          </a:solid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80000"/>
              <a:buNone/>
            </a:pPr>
            <a:endParaRPr b="1">
              <a:solidFill>
                <a:schemeClr val="dk1"/>
              </a:solidFill>
            </a:endParaRPr>
          </a:p>
          <a:p>
            <a:pPr marL="0" lvl="0" indent="0" algn="l" rtl="0">
              <a:spcBef>
                <a:spcPts val="1000"/>
              </a:spcBef>
              <a:spcAft>
                <a:spcPts val="0"/>
              </a:spcAft>
              <a:buSzPct val="80000"/>
              <a:buNone/>
            </a:pPr>
            <a:r>
              <a:rPr lang="en-GB" b="1">
                <a:solidFill>
                  <a:schemeClr val="dk1"/>
                </a:solidFill>
              </a:rPr>
              <a:t>There are two main types of questions that can be used in a survey:</a:t>
            </a:r>
            <a:endParaRPr/>
          </a:p>
          <a:p>
            <a:pPr marL="0" lvl="0" indent="0" algn="l" rtl="0">
              <a:spcBef>
                <a:spcPts val="1000"/>
              </a:spcBef>
              <a:spcAft>
                <a:spcPts val="0"/>
              </a:spcAft>
              <a:buSzPct val="80000"/>
              <a:buNone/>
            </a:pPr>
            <a:r>
              <a:rPr lang="en-GB">
                <a:solidFill>
                  <a:schemeClr val="dk1"/>
                </a:solidFill>
              </a:rPr>
              <a:t>1) Open-ended questions: the participant is free to answer the question in anyway. The advantage of this approach is that it can yield unexpected responses. The disadvantage is that the answers are difficult to process in a quantitative study as the data will not be structured. </a:t>
            </a:r>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r>
              <a:rPr lang="en-GB">
                <a:solidFill>
                  <a:schemeClr val="dk1"/>
                </a:solidFill>
              </a:rPr>
              <a:t>2) forced-choice: the participant is forced to answer the question in accordance with a limited number of potential answers. The advantage of this approach is that it can yield structured information that is easy to process in a quantitative study. The disadvantage is that it may miss unexpected responses (unknown unknowns).  </a:t>
            </a:r>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r>
              <a:rPr lang="en-GB">
                <a:solidFill>
                  <a:schemeClr val="dk1"/>
                </a:solidFill>
              </a:rPr>
              <a:t>Regarding forced-choice Leavy (2017) suggests that “different types of forced-choice questions include, but are not limited to, multiple choice, dichotomous, checklists, and scales (rating scale, Likert scale) […]” (p. 104).”</a:t>
            </a:r>
            <a:endParaRPr/>
          </a:p>
          <a:p>
            <a:pPr marL="0" lvl="0" indent="0" algn="l" rtl="0">
              <a:spcBef>
                <a:spcPts val="1000"/>
              </a:spcBef>
              <a:spcAft>
                <a:spcPts val="0"/>
              </a:spcAft>
              <a:buSzPct val="80000"/>
              <a:buNone/>
            </a:pPr>
            <a:r>
              <a:rPr lang="en-GB"/>
              <a:t>o produce a valid instrument” (p. 101)</a:t>
            </a:r>
            <a:endParaRPr/>
          </a:p>
          <a:p>
            <a:pPr marL="0" lvl="0" indent="0" algn="l" rtl="0">
              <a:spcBef>
                <a:spcPts val="1000"/>
              </a:spcBef>
              <a:spcAft>
                <a:spcPts val="0"/>
              </a:spcAft>
              <a:buSzPct val="80000"/>
              <a:buNone/>
            </a:pPr>
            <a:endParaRPr>
              <a:solidFill>
                <a:schemeClr val="dk1"/>
              </a:solidFill>
            </a:endParaRPr>
          </a:p>
        </p:txBody>
      </p:sp>
      <p:sp>
        <p:nvSpPr>
          <p:cNvPr id="224" name="Google Shape;224;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28"/>
        <p:cNvGrpSpPr/>
        <p:nvPr/>
      </p:nvGrpSpPr>
      <p:grpSpPr>
        <a:xfrm>
          <a:off x="0" y="0"/>
          <a:ext cx="0" cy="0"/>
          <a:chOff x="0" y="0"/>
          <a:chExt cx="0" cy="0"/>
        </a:xfrm>
      </p:grpSpPr>
      <p:sp>
        <p:nvSpPr>
          <p:cNvPr id="229" name="Google Shape;229;p11"/>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Question types </a:t>
            </a:r>
            <a:endParaRPr/>
          </a:p>
        </p:txBody>
      </p:sp>
      <p:pic>
        <p:nvPicPr>
          <p:cNvPr id="230" name="Google Shape;230;p11" descr="Text&#10;&#10;Description automatically generated"/>
          <p:cNvPicPr preferRelativeResize="0">
            <a:picLocks noGrp="1"/>
          </p:cNvPicPr>
          <p:nvPr>
            <p:ph type="body" idx="1"/>
          </p:nvPr>
        </p:nvPicPr>
        <p:blipFill rotWithShape="1">
          <a:blip r:embed="rId3">
            <a:alphaModFix/>
          </a:blip>
          <a:srcRect/>
          <a:stretch/>
        </p:blipFill>
        <p:spPr>
          <a:xfrm>
            <a:off x="748756" y="768237"/>
            <a:ext cx="6894690" cy="5909735"/>
          </a:xfrm>
          <a:prstGeom prst="rect">
            <a:avLst/>
          </a:prstGeom>
          <a:solidFill>
            <a:schemeClr val="lt1"/>
          </a:solidFill>
          <a:ln w="9525" cap="flat" cmpd="sng">
            <a:solidFill>
              <a:schemeClr val="dk1"/>
            </a:solidFill>
            <a:prstDash val="solid"/>
            <a:round/>
            <a:headEnd type="none" w="sm" len="sm"/>
            <a:tailEnd type="none" w="sm" len="sm"/>
          </a:ln>
        </p:spPr>
      </p:pic>
      <p:sp>
        <p:nvSpPr>
          <p:cNvPr id="231" name="Google Shape;231;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32" name="Google Shape;232;p11"/>
          <p:cNvSpPr txBox="1"/>
          <p:nvPr/>
        </p:nvSpPr>
        <p:spPr>
          <a:xfrm>
            <a:off x="5149158" y="6208415"/>
            <a:ext cx="235513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Leavy, 2017, p. 104.</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6"/>
        <p:cNvGrpSpPr/>
        <p:nvPr/>
      </p:nvGrpSpPr>
      <p:grpSpPr>
        <a:xfrm>
          <a:off x="0" y="0"/>
          <a:ext cx="0" cy="0"/>
          <a:chOff x="0" y="0"/>
          <a:chExt cx="0" cy="0"/>
        </a:xfrm>
      </p:grpSpPr>
      <p:pic>
        <p:nvPicPr>
          <p:cNvPr id="237" name="Google Shape;237;p12" descr="Text, letter&#10;&#10;Description automatically generated"/>
          <p:cNvPicPr preferRelativeResize="0">
            <a:picLocks noGrp="1"/>
          </p:cNvPicPr>
          <p:nvPr>
            <p:ph type="body" idx="1"/>
          </p:nvPr>
        </p:nvPicPr>
        <p:blipFill rotWithShape="1">
          <a:blip r:embed="rId3">
            <a:alphaModFix/>
          </a:blip>
          <a:srcRect/>
          <a:stretch/>
        </p:blipFill>
        <p:spPr>
          <a:xfrm>
            <a:off x="493182" y="823709"/>
            <a:ext cx="7200626" cy="5384706"/>
          </a:xfrm>
          <a:prstGeom prst="rect">
            <a:avLst/>
          </a:prstGeom>
          <a:noFill/>
          <a:ln w="9525" cap="flat" cmpd="sng">
            <a:solidFill>
              <a:schemeClr val="dk1"/>
            </a:solidFill>
            <a:prstDash val="solid"/>
            <a:round/>
            <a:headEnd type="none" w="sm" len="sm"/>
            <a:tailEnd type="none" w="sm" len="sm"/>
          </a:ln>
        </p:spPr>
      </p:pic>
      <p:sp>
        <p:nvSpPr>
          <p:cNvPr id="238" name="Google Shape;238;p12"/>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Question types</a:t>
            </a:r>
            <a:endParaRPr/>
          </a:p>
        </p:txBody>
      </p:sp>
      <p:sp>
        <p:nvSpPr>
          <p:cNvPr id="239" name="Google Shape;239;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40" name="Google Shape;240;p12"/>
          <p:cNvSpPr txBox="1"/>
          <p:nvPr/>
        </p:nvSpPr>
        <p:spPr>
          <a:xfrm>
            <a:off x="5266053" y="5664959"/>
            <a:ext cx="235513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Leavy, 2017, p. 105.</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44"/>
        <p:cNvGrpSpPr/>
        <p:nvPr/>
      </p:nvGrpSpPr>
      <p:grpSpPr>
        <a:xfrm>
          <a:off x="0" y="0"/>
          <a:ext cx="0" cy="0"/>
          <a:chOff x="0" y="0"/>
          <a:chExt cx="0" cy="0"/>
        </a:xfrm>
      </p:grpSpPr>
      <p:sp>
        <p:nvSpPr>
          <p:cNvPr id="245" name="Google Shape;245;p13"/>
          <p:cNvSpPr txBox="1">
            <a:spLocks noGrp="1"/>
          </p:cNvSpPr>
          <p:nvPr>
            <p:ph type="body" idx="1"/>
          </p:nvPr>
        </p:nvSpPr>
        <p:spPr>
          <a:xfrm>
            <a:off x="467139" y="1234363"/>
            <a:ext cx="7928105" cy="4808628"/>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1600"/>
              <a:buNone/>
            </a:pPr>
            <a:r>
              <a:rPr lang="en-GB" b="1">
                <a:solidFill>
                  <a:schemeClr val="dk1"/>
                </a:solidFill>
              </a:rPr>
              <a:t>Also, in regard to a Likert Scale Saldanha and O'Brien (2014) suggest that:</a:t>
            </a:r>
            <a:endParaRPr b="1">
              <a:solidFill>
                <a:schemeClr val="dk1"/>
              </a:solidFill>
            </a:endParaRPr>
          </a:p>
          <a:p>
            <a:pPr marL="457200" lvl="0" indent="0" algn="l" rtl="0">
              <a:lnSpc>
                <a:spcPct val="107000"/>
              </a:lnSpc>
              <a:spcBef>
                <a:spcPts val="0"/>
              </a:spcBef>
              <a:spcAft>
                <a:spcPts val="0"/>
              </a:spcAft>
              <a:buSzPts val="1600"/>
              <a:buNone/>
            </a:pPr>
            <a:r>
              <a:rPr lang="en-GB">
                <a:solidFill>
                  <a:schemeClr val="dk1"/>
                </a:solidFill>
              </a:rPr>
              <a:t>A very common device in questionnaires is the ‘Likert scale’, which was developed by the American psychologist Rensis Likert. A Likert scale commonly offers a series of five, seven or nine responses along a continuum of ‘strongly agree to strongly disagree’. Some researchers favour an even-numbered scale which, they believe, prevents respondents from conveniently selecting the mid-point on the scale (usually ‘neither agree nor disagree’ or ‘not sure’) (pp. 157-58).</a:t>
            </a:r>
            <a:endParaRPr/>
          </a:p>
        </p:txBody>
      </p:sp>
      <p:sp>
        <p:nvSpPr>
          <p:cNvPr id="246" name="Google Shape;246;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47" name="Google Shape;247;p13"/>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Question types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Response choices</a:t>
            </a:r>
            <a:endParaRPr>
              <a:solidFill>
                <a:schemeClr val="dk1"/>
              </a:solidFill>
            </a:endParaRPr>
          </a:p>
        </p:txBody>
      </p:sp>
      <p:sp>
        <p:nvSpPr>
          <p:cNvPr id="253" name="Google Shape;253;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54" name="Google Shape;254;p14"/>
          <p:cNvSpPr txBox="1">
            <a:spLocks noGrp="1"/>
          </p:cNvSpPr>
          <p:nvPr>
            <p:ph type="body" idx="1"/>
          </p:nvPr>
        </p:nvSpPr>
        <p:spPr>
          <a:xfrm>
            <a:off x="565804" y="1143001"/>
            <a:ext cx="7534842" cy="52695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ct val="80000"/>
              <a:buNone/>
            </a:pPr>
            <a:r>
              <a:rPr lang="en-GB" b="1">
                <a:solidFill>
                  <a:schemeClr val="dk1"/>
                </a:solidFill>
              </a:rPr>
              <a:t>When formulating response choices in a questionnaire it is important that they are distinct from each other and thus do not overlap. </a:t>
            </a:r>
            <a:endParaRPr/>
          </a:p>
          <a:p>
            <a:pPr marL="0" lvl="0" indent="0" algn="l" rtl="0">
              <a:spcBef>
                <a:spcPts val="1000"/>
              </a:spcBef>
              <a:spcAft>
                <a:spcPts val="0"/>
              </a:spcAft>
              <a:buSzPct val="80000"/>
              <a:buNone/>
            </a:pPr>
            <a:endParaRPr b="1">
              <a:solidFill>
                <a:schemeClr val="dk1"/>
              </a:solidFill>
            </a:endParaRPr>
          </a:p>
          <a:p>
            <a:pPr marL="0" lvl="0" indent="0" algn="l" rtl="0">
              <a:spcBef>
                <a:spcPts val="1000"/>
              </a:spcBef>
              <a:spcAft>
                <a:spcPts val="0"/>
              </a:spcAft>
              <a:buSzPct val="80000"/>
              <a:buNone/>
            </a:pPr>
            <a:r>
              <a:rPr lang="en-GB">
                <a:solidFill>
                  <a:schemeClr val="dk1"/>
                </a:solidFill>
              </a:rPr>
              <a:t>For example, Leavy (2017) argues that:</a:t>
            </a:r>
            <a:endParaRPr>
              <a:solidFill>
                <a:schemeClr val="dk1"/>
              </a:solidFill>
            </a:endParaRPr>
          </a:p>
          <a:p>
            <a:pPr marL="457200" lvl="0" indent="0" algn="l" rtl="0">
              <a:spcBef>
                <a:spcPts val="1000"/>
              </a:spcBef>
              <a:spcAft>
                <a:spcPts val="0"/>
              </a:spcAft>
              <a:buSzPct val="80000"/>
              <a:buNone/>
            </a:pPr>
            <a:r>
              <a:rPr lang="en-GB">
                <a:solidFill>
                  <a:schemeClr val="dk1"/>
                </a:solidFill>
              </a:rPr>
              <a:t>Response choices must be mutually exclusive and exhaustive. Mutually exclusive means that there is no overlap in response items, and exhaustive means that all of the possible responses a respondent might wish to select are available (p. 106). </a:t>
            </a:r>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a:p>
            <a:pPr marL="0" lvl="0" indent="0" algn="l" rtl="0">
              <a:spcBef>
                <a:spcPts val="1000"/>
              </a:spcBef>
              <a:spcAft>
                <a:spcPts val="0"/>
              </a:spcAft>
              <a:buSzPct val="80000"/>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58"/>
        <p:cNvGrpSpPr/>
        <p:nvPr/>
      </p:nvGrpSpPr>
      <p:grpSpPr>
        <a:xfrm>
          <a:off x="0" y="0"/>
          <a:ext cx="0" cy="0"/>
          <a:chOff x="0" y="0"/>
          <a:chExt cx="0" cy="0"/>
        </a:xfrm>
      </p:grpSpPr>
      <p:pic>
        <p:nvPicPr>
          <p:cNvPr id="259" name="Google Shape;259;p15" descr="Text&#10;&#10;Description automatically generated"/>
          <p:cNvPicPr preferRelativeResize="0">
            <a:picLocks noGrp="1"/>
          </p:cNvPicPr>
          <p:nvPr>
            <p:ph type="body" idx="1"/>
          </p:nvPr>
        </p:nvPicPr>
        <p:blipFill rotWithShape="1">
          <a:blip r:embed="rId3">
            <a:alphaModFix/>
          </a:blip>
          <a:srcRect/>
          <a:stretch/>
        </p:blipFill>
        <p:spPr>
          <a:xfrm>
            <a:off x="918090" y="751528"/>
            <a:ext cx="6350810" cy="5900871"/>
          </a:xfrm>
          <a:prstGeom prst="rect">
            <a:avLst/>
          </a:prstGeom>
          <a:noFill/>
          <a:ln w="9525" cap="flat" cmpd="sng">
            <a:solidFill>
              <a:schemeClr val="dk1"/>
            </a:solidFill>
            <a:prstDash val="solid"/>
            <a:round/>
            <a:headEnd type="none" w="sm" len="sm"/>
            <a:tailEnd type="none" w="sm" len="sm"/>
          </a:ln>
        </p:spPr>
      </p:pic>
      <p:sp>
        <p:nvSpPr>
          <p:cNvPr id="260" name="Google Shape;260;p15"/>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a:solidFill>
                  <a:schemeClr val="dk1"/>
                </a:solidFill>
              </a:rPr>
              <a:t>Response choices </a:t>
            </a:r>
            <a:endParaRPr/>
          </a:p>
        </p:txBody>
      </p:sp>
      <p:sp>
        <p:nvSpPr>
          <p:cNvPr id="261" name="Google Shape;261;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16</a:t>
            </a:fld>
            <a:endParaRPr/>
          </a:p>
        </p:txBody>
      </p:sp>
      <p:sp>
        <p:nvSpPr>
          <p:cNvPr id="262" name="Google Shape;262;p15"/>
          <p:cNvSpPr txBox="1"/>
          <p:nvPr/>
        </p:nvSpPr>
        <p:spPr>
          <a:xfrm>
            <a:off x="4457161" y="6189934"/>
            <a:ext cx="235513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Leavy, 2017, p. 106.</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body" idx="1"/>
          </p:nvPr>
        </p:nvSpPr>
        <p:spPr>
          <a:xfrm>
            <a:off x="258417" y="1222513"/>
            <a:ext cx="8529983" cy="5178287"/>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20000"/>
              </a:lnSpc>
              <a:spcBef>
                <a:spcPts val="1000"/>
              </a:spcBef>
              <a:spcAft>
                <a:spcPts val="0"/>
              </a:spcAft>
              <a:buSzPts val="1600"/>
              <a:buNone/>
            </a:pPr>
            <a:r>
              <a:rPr lang="en-US" b="1" dirty="0"/>
              <a:t>The first step </a:t>
            </a:r>
            <a:r>
              <a:rPr lang="en-US" dirty="0"/>
              <a:t>in designing a survey is to be clear on the goals of the research.</a:t>
            </a:r>
          </a:p>
          <a:p>
            <a:pPr marL="0" lvl="0" indent="0" algn="l" rtl="0">
              <a:lnSpc>
                <a:spcPct val="120000"/>
              </a:lnSpc>
              <a:spcBef>
                <a:spcPts val="1000"/>
              </a:spcBef>
              <a:spcAft>
                <a:spcPts val="0"/>
              </a:spcAft>
              <a:buSzPts val="1600"/>
              <a:buNone/>
            </a:pPr>
            <a:endParaRPr lang="en-US" dirty="0"/>
          </a:p>
          <a:p>
            <a:pPr marL="0" lvl="0" indent="0" algn="l" rtl="0">
              <a:lnSpc>
                <a:spcPct val="120000"/>
              </a:lnSpc>
              <a:spcBef>
                <a:spcPts val="1000"/>
              </a:spcBef>
              <a:spcAft>
                <a:spcPts val="0"/>
              </a:spcAft>
              <a:buSzPts val="1600"/>
              <a:buNone/>
            </a:pPr>
            <a:r>
              <a:rPr lang="en-US" b="1" dirty="0"/>
              <a:t>The second step </a:t>
            </a:r>
            <a:r>
              <a:rPr lang="en-US" dirty="0"/>
              <a:t>is to formulate questions that are beneficial to achieving those research goals. Moreover, the questions should not be excessive. </a:t>
            </a:r>
          </a:p>
          <a:p>
            <a:pPr marL="0" lvl="0" indent="0" algn="l" rtl="0">
              <a:lnSpc>
                <a:spcPct val="120000"/>
              </a:lnSpc>
              <a:spcBef>
                <a:spcPts val="1000"/>
              </a:spcBef>
              <a:spcAft>
                <a:spcPts val="0"/>
              </a:spcAft>
              <a:buSzPts val="1600"/>
              <a:buNone/>
            </a:pPr>
            <a:endParaRPr lang="en-US" dirty="0"/>
          </a:p>
          <a:p>
            <a:pPr marL="0" lvl="0" indent="0" algn="l" rtl="0">
              <a:lnSpc>
                <a:spcPct val="120000"/>
              </a:lnSpc>
              <a:spcBef>
                <a:spcPts val="1000"/>
              </a:spcBef>
              <a:spcAft>
                <a:spcPts val="0"/>
              </a:spcAft>
              <a:buSzPts val="1600"/>
              <a:buNone/>
            </a:pPr>
            <a:r>
              <a:rPr lang="en-US" b="1" dirty="0"/>
              <a:t>A wrongly designed questions can jeopardize the entire research project</a:t>
            </a:r>
            <a:r>
              <a:rPr lang="en-US" dirty="0"/>
              <a:t>.  </a:t>
            </a:r>
            <a:r>
              <a:rPr lang="en-US" b="1" dirty="0"/>
              <a:t>Therefore, the following points should be adhered to when formulating a questionnaire:</a:t>
            </a:r>
          </a:p>
          <a:p>
            <a:pPr marL="0" lvl="0" indent="0" algn="l" rtl="0">
              <a:lnSpc>
                <a:spcPct val="120000"/>
              </a:lnSpc>
              <a:spcBef>
                <a:spcPts val="1000"/>
              </a:spcBef>
              <a:spcAft>
                <a:spcPts val="0"/>
              </a:spcAft>
              <a:buSzPct val="80000"/>
              <a:buNone/>
            </a:pPr>
            <a:endParaRPr lang="en-US" b="1" dirty="0">
              <a:solidFill>
                <a:srgbClr val="FFC000"/>
              </a:solidFill>
            </a:endParaRPr>
          </a:p>
          <a:p>
            <a:pPr marL="342906" lvl="0" indent="-342906" algn="l" rtl="0">
              <a:lnSpc>
                <a:spcPct val="120000"/>
              </a:lnSpc>
              <a:spcBef>
                <a:spcPts val="1000"/>
              </a:spcBef>
              <a:spcAft>
                <a:spcPts val="0"/>
              </a:spcAft>
              <a:buSzPct val="80000"/>
              <a:buFont typeface="Arial"/>
              <a:buChar char="•"/>
            </a:pPr>
            <a:r>
              <a:rPr lang="en-US" dirty="0"/>
              <a:t>The avoidance of controversial questions, which may jar with the participant.</a:t>
            </a:r>
          </a:p>
          <a:p>
            <a:pPr marL="342906" lvl="0" indent="-342906" algn="l" rtl="0">
              <a:lnSpc>
                <a:spcPct val="120000"/>
              </a:lnSpc>
              <a:spcBef>
                <a:spcPts val="1000"/>
              </a:spcBef>
              <a:spcAft>
                <a:spcPts val="0"/>
              </a:spcAft>
              <a:buSzPct val="80000"/>
              <a:buFont typeface="Arial"/>
              <a:buChar char="•"/>
            </a:pPr>
            <a:r>
              <a:rPr lang="en-US" dirty="0"/>
              <a:t>The avoidance of ambiguous language.</a:t>
            </a:r>
          </a:p>
          <a:p>
            <a:pPr marL="342906" lvl="0" indent="-342906" algn="l" rtl="0">
              <a:lnSpc>
                <a:spcPct val="120000"/>
              </a:lnSpc>
              <a:spcBef>
                <a:spcPts val="1000"/>
              </a:spcBef>
              <a:spcAft>
                <a:spcPts val="0"/>
              </a:spcAft>
              <a:buSzPct val="80000"/>
              <a:buFont typeface="Arial"/>
              <a:buChar char="•"/>
            </a:pPr>
            <a:r>
              <a:rPr lang="en-US" dirty="0"/>
              <a:t>The use of neutral wording so not to prompt a response.</a:t>
            </a:r>
          </a:p>
          <a:p>
            <a:pPr marL="0" lvl="0" indent="0" algn="l" rtl="0">
              <a:lnSpc>
                <a:spcPct val="120000"/>
              </a:lnSpc>
              <a:spcBef>
                <a:spcPts val="1000"/>
              </a:spcBef>
              <a:spcAft>
                <a:spcPts val="0"/>
              </a:spcAft>
              <a:buSzPct val="80000"/>
              <a:buNone/>
            </a:pPr>
            <a:endParaRPr lang="en-US" b="1" dirty="0">
              <a:solidFill>
                <a:srgbClr val="FFC000"/>
              </a:solidFill>
            </a:endParaRPr>
          </a:p>
          <a:p>
            <a:pPr marL="0" lvl="0" indent="0" algn="l" rtl="0">
              <a:lnSpc>
                <a:spcPct val="120000"/>
              </a:lnSpc>
              <a:spcBef>
                <a:spcPts val="1000"/>
              </a:spcBef>
              <a:spcAft>
                <a:spcPts val="0"/>
              </a:spcAft>
              <a:buSzPct val="80000"/>
              <a:buNone/>
            </a:pPr>
            <a:r>
              <a:rPr lang="en-US" b="1" dirty="0"/>
              <a:t>Also, before sending your questionnaire to your participants it is important to undertake preliminary research, which is a way to test your questionnaire and identify any issues. This can be undertaken by sending your questionnaire to:</a:t>
            </a:r>
            <a:endParaRPr lang="en-US" dirty="0"/>
          </a:p>
          <a:p>
            <a:pPr marL="342906" lvl="0" indent="-342906" algn="l" rtl="0">
              <a:lnSpc>
                <a:spcPct val="120000"/>
              </a:lnSpc>
              <a:spcBef>
                <a:spcPts val="1000"/>
              </a:spcBef>
              <a:spcAft>
                <a:spcPts val="0"/>
              </a:spcAft>
              <a:buSzPct val="80000"/>
              <a:buFont typeface="Arial"/>
              <a:buChar char="•"/>
            </a:pPr>
            <a:r>
              <a:rPr lang="en-US" dirty="0"/>
              <a:t>Fellow academics</a:t>
            </a:r>
          </a:p>
          <a:p>
            <a:pPr marL="342906" lvl="0" indent="-342906" algn="l" rtl="0">
              <a:lnSpc>
                <a:spcPct val="120000"/>
              </a:lnSpc>
              <a:spcBef>
                <a:spcPts val="1000"/>
              </a:spcBef>
              <a:spcAft>
                <a:spcPts val="0"/>
              </a:spcAft>
              <a:buSzPct val="80000"/>
              <a:buFont typeface="Arial"/>
              <a:buChar char="•"/>
            </a:pPr>
            <a:r>
              <a:rPr lang="en-US" dirty="0"/>
              <a:t>A sample group of participants</a:t>
            </a:r>
          </a:p>
          <a:p>
            <a:pPr marL="342906" lvl="0" indent="-342906" algn="l" rtl="0">
              <a:lnSpc>
                <a:spcPct val="120000"/>
              </a:lnSpc>
              <a:spcBef>
                <a:spcPts val="1000"/>
              </a:spcBef>
              <a:spcAft>
                <a:spcPts val="0"/>
              </a:spcAft>
              <a:buSzPct val="80000"/>
              <a:buFont typeface="Arial"/>
              <a:buChar char="•"/>
            </a:pPr>
            <a:r>
              <a:rPr lang="en-US" dirty="0"/>
              <a:t>An ethics committee  </a:t>
            </a:r>
          </a:p>
          <a:p>
            <a:pPr marL="0" lvl="0" indent="0" algn="l" rtl="0">
              <a:lnSpc>
                <a:spcPct val="120000"/>
              </a:lnSpc>
              <a:spcBef>
                <a:spcPts val="1000"/>
              </a:spcBef>
              <a:spcAft>
                <a:spcPts val="0"/>
              </a:spcAft>
              <a:buSzPct val="80000"/>
              <a:buNone/>
            </a:pPr>
            <a:r>
              <a:rPr lang="en-US" b="1" dirty="0">
                <a:solidFill>
                  <a:srgbClr val="FFC000"/>
                </a:solidFill>
              </a:rPr>
              <a:t>The responses should be used to improve your questionnaire design.</a:t>
            </a:r>
            <a:endParaRPr lang="en-US" dirty="0"/>
          </a:p>
        </p:txBody>
      </p:sp>
      <p:sp>
        <p:nvSpPr>
          <p:cNvPr id="268" name="Google Shape;268;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17</a:t>
            </a:fld>
            <a:endParaRPr/>
          </a:p>
        </p:txBody>
      </p:sp>
      <p:sp>
        <p:nvSpPr>
          <p:cNvPr id="4" name="Google Shape;276;p17">
            <a:extLst>
              <a:ext uri="{FF2B5EF4-FFF2-40B4-BE49-F238E27FC236}">
                <a16:creationId xmlns:a16="http://schemas.microsoft.com/office/drawing/2014/main" id="{DE13FB8E-7776-2ADA-9FF4-2E7DBC3CB31B}"/>
              </a:ext>
            </a:extLst>
          </p:cNvPr>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dirty="0"/>
              <a:t>Questionnaire Design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a:spLocks noGrp="1"/>
          </p:cNvSpPr>
          <p:nvPr>
            <p:ph type="body" idx="1"/>
          </p:nvPr>
        </p:nvSpPr>
        <p:spPr>
          <a:xfrm>
            <a:off x="365760" y="1143001"/>
            <a:ext cx="8029483" cy="5105406"/>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SzPct val="80000"/>
              <a:buNone/>
            </a:pPr>
            <a:r>
              <a:rPr lang="en-GB" sz="2000" b="1" dirty="0"/>
              <a:t>The participants</a:t>
            </a:r>
            <a:r>
              <a:rPr lang="en-GB" b="1" dirty="0"/>
              <a:t>’</a:t>
            </a:r>
            <a:r>
              <a:rPr lang="en-GB" sz="2000" b="1" dirty="0"/>
              <a:t> answers to the questionnaire can be sought through various means, but the main methods are:</a:t>
            </a:r>
            <a:endParaRPr dirty="0"/>
          </a:p>
          <a:p>
            <a:pPr marL="0" lvl="0" indent="0" algn="l" rtl="0">
              <a:spcBef>
                <a:spcPts val="1000"/>
              </a:spcBef>
              <a:spcAft>
                <a:spcPts val="0"/>
              </a:spcAft>
              <a:buSzPct val="80000"/>
              <a:buNone/>
            </a:pPr>
            <a:endParaRPr b="1" dirty="0"/>
          </a:p>
          <a:p>
            <a:pPr marL="342906" lvl="0" indent="-335286" algn="l" rtl="0">
              <a:spcBef>
                <a:spcPts val="1000"/>
              </a:spcBef>
              <a:spcAft>
                <a:spcPts val="0"/>
              </a:spcAft>
              <a:buSzPct val="80000"/>
              <a:buChar char="►"/>
            </a:pPr>
            <a:r>
              <a:rPr lang="en-GB" dirty="0"/>
              <a:t>the researcher asking participants to complete the questionnaire in their presence.</a:t>
            </a:r>
            <a:endParaRPr dirty="0"/>
          </a:p>
          <a:p>
            <a:pPr marL="742962" lvl="1" indent="-278897" algn="l" rtl="0">
              <a:spcBef>
                <a:spcPts val="1000"/>
              </a:spcBef>
              <a:spcAft>
                <a:spcPts val="0"/>
              </a:spcAft>
              <a:buSzPct val="79999"/>
              <a:buChar char="►"/>
            </a:pPr>
            <a:r>
              <a:rPr lang="en-GB" dirty="0"/>
              <a:t>An organized event, which participants attend</a:t>
            </a:r>
            <a:endParaRPr dirty="0"/>
          </a:p>
          <a:p>
            <a:pPr marL="742962" lvl="1" indent="-278897" algn="l" rtl="0">
              <a:spcBef>
                <a:spcPts val="1000"/>
              </a:spcBef>
              <a:spcAft>
                <a:spcPts val="0"/>
              </a:spcAft>
              <a:buSzPct val="79999"/>
              <a:buChar char="►"/>
            </a:pPr>
            <a:r>
              <a:rPr lang="en-GB" dirty="0"/>
              <a:t>The direct canvassing of participants without prior notification</a:t>
            </a:r>
            <a:endParaRPr dirty="0"/>
          </a:p>
          <a:p>
            <a:pPr marL="342906" lvl="0" indent="-335286" algn="l" rtl="0">
              <a:spcBef>
                <a:spcPts val="1000"/>
              </a:spcBef>
              <a:spcAft>
                <a:spcPts val="0"/>
              </a:spcAft>
              <a:buSzPct val="80000"/>
              <a:buChar char="►"/>
            </a:pPr>
            <a:r>
              <a:rPr lang="en-GB" dirty="0"/>
              <a:t>the researcher asking participants to complete the questionnaire in their absence.</a:t>
            </a:r>
            <a:endParaRPr dirty="0"/>
          </a:p>
          <a:p>
            <a:pPr marL="742962" lvl="1" indent="-278897" algn="l" rtl="0">
              <a:spcBef>
                <a:spcPts val="1000"/>
              </a:spcBef>
              <a:spcAft>
                <a:spcPts val="0"/>
              </a:spcAft>
              <a:buSzPct val="79999"/>
              <a:buChar char="►"/>
            </a:pPr>
            <a:r>
              <a:rPr lang="en-GB" dirty="0"/>
              <a:t>Using online means such as Google forms</a:t>
            </a:r>
            <a:endParaRPr dirty="0"/>
          </a:p>
          <a:p>
            <a:pPr marL="742962" lvl="1" indent="-278897" algn="l" rtl="0">
              <a:spcBef>
                <a:spcPts val="1000"/>
              </a:spcBef>
              <a:spcAft>
                <a:spcPts val="0"/>
              </a:spcAft>
              <a:buSzPct val="79999"/>
              <a:buChar char="►"/>
            </a:pPr>
            <a:r>
              <a:rPr lang="en-GB" dirty="0"/>
              <a:t>Emailing the questionnaire to participants</a:t>
            </a:r>
            <a:endParaRPr dirty="0"/>
          </a:p>
          <a:p>
            <a:pPr marL="0" lvl="0" indent="0" algn="l" rtl="0">
              <a:spcBef>
                <a:spcPts val="1000"/>
              </a:spcBef>
              <a:spcAft>
                <a:spcPts val="0"/>
              </a:spcAft>
              <a:buSzPct val="80000"/>
              <a:buNone/>
            </a:pPr>
            <a:endParaRPr sz="2000" b="1" dirty="0"/>
          </a:p>
          <a:p>
            <a:pPr marL="0" lvl="0" indent="0" algn="l" rtl="0">
              <a:spcBef>
                <a:spcPts val="1000"/>
              </a:spcBef>
              <a:spcAft>
                <a:spcPts val="0"/>
              </a:spcAft>
              <a:buSzPct val="80000"/>
              <a:buNone/>
            </a:pPr>
            <a:endParaRPr b="1" dirty="0"/>
          </a:p>
        </p:txBody>
      </p:sp>
      <p:sp>
        <p:nvSpPr>
          <p:cNvPr id="282" name="Google Shape;282;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18</a:t>
            </a:fld>
            <a:endParaRPr/>
          </a:p>
        </p:txBody>
      </p:sp>
      <p:sp>
        <p:nvSpPr>
          <p:cNvPr id="4" name="Google Shape;276;p17">
            <a:extLst>
              <a:ext uri="{FF2B5EF4-FFF2-40B4-BE49-F238E27FC236}">
                <a16:creationId xmlns:a16="http://schemas.microsoft.com/office/drawing/2014/main" id="{1628A631-2977-2FFD-4FDB-9B18FD173204}"/>
              </a:ext>
            </a:extLst>
          </p:cNvPr>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dirty="0"/>
              <a:t>Questionnaire Distribution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a:t>References</a:t>
            </a:r>
            <a:endParaRPr/>
          </a:p>
        </p:txBody>
      </p:sp>
      <p:sp>
        <p:nvSpPr>
          <p:cNvPr id="289" name="Google Shape;289;p19"/>
          <p:cNvSpPr txBox="1">
            <a:spLocks noGrp="1"/>
          </p:cNvSpPr>
          <p:nvPr>
            <p:ph type="body" idx="1"/>
          </p:nvPr>
        </p:nvSpPr>
        <p:spPr>
          <a:xfrm>
            <a:off x="565804" y="1143001"/>
            <a:ext cx="7829439" cy="5105406"/>
          </a:xfrm>
          <a:prstGeom prst="rect">
            <a:avLst/>
          </a:prstGeom>
          <a:noFill/>
          <a:ln>
            <a:noFill/>
          </a:ln>
        </p:spPr>
        <p:txBody>
          <a:bodyPr spcFirstLastPara="1" wrap="square" lIns="91425" tIns="45700" rIns="91425" bIns="45700" anchor="t" anchorCtr="0">
            <a:normAutofit/>
          </a:bodyPr>
          <a:lstStyle/>
          <a:p>
            <a:pPr marL="0" indent="0">
              <a:spcBef>
                <a:spcPts val="0"/>
              </a:spcBef>
              <a:buSzPts val="1600"/>
              <a:buNone/>
            </a:pPr>
            <a:r>
              <a:rPr lang="en-GB" dirty="0"/>
              <a:t>Leavy, P. (2017). </a:t>
            </a:r>
            <a:r>
              <a:rPr lang="en-GB" i="1" dirty="0"/>
              <a:t>Research Design: Quantitative, Qualitative, Mixed Methods, Arts-Based, and Community-Based Participatory Research Approaches</a:t>
            </a:r>
            <a:r>
              <a:rPr lang="en-GB" dirty="0"/>
              <a:t>. </a:t>
            </a:r>
            <a:r>
              <a:rPr lang="en-GB"/>
              <a:t>The Guilford Press. </a:t>
            </a:r>
          </a:p>
          <a:p>
            <a:pPr marL="0" lvl="0" indent="0" algn="l" rtl="0">
              <a:spcBef>
                <a:spcPts val="0"/>
              </a:spcBef>
              <a:spcAft>
                <a:spcPts val="0"/>
              </a:spcAft>
              <a:buSzPts val="1600"/>
              <a:buNone/>
            </a:pPr>
            <a:endParaRPr lang="en-GB" dirty="0"/>
          </a:p>
          <a:p>
            <a:pPr marL="0" lvl="0" indent="0" algn="l" rtl="0">
              <a:spcBef>
                <a:spcPts val="0"/>
              </a:spcBef>
              <a:spcAft>
                <a:spcPts val="0"/>
              </a:spcAft>
              <a:buSzPts val="1600"/>
              <a:buNone/>
            </a:pPr>
            <a:endParaRPr lang="en-GB" dirty="0"/>
          </a:p>
          <a:p>
            <a:pPr marL="0" lvl="0" indent="0" algn="l" rtl="0">
              <a:spcBef>
                <a:spcPts val="0"/>
              </a:spcBef>
              <a:spcAft>
                <a:spcPts val="0"/>
              </a:spcAft>
              <a:buSzPts val="1600"/>
              <a:buNone/>
            </a:pPr>
            <a:r>
              <a:rPr lang="en-GB" dirty="0"/>
              <a:t>Ruane, J. M. (2005). </a:t>
            </a:r>
            <a:r>
              <a:rPr lang="en-GB" i="1" dirty="0"/>
              <a:t>Essentials of Research Methods A Guide to Social Science Research</a:t>
            </a:r>
            <a:r>
              <a:rPr lang="en-GB" dirty="0"/>
              <a:t>.  Blackwell Publishing.</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endParaRPr lang="en-GB" dirty="0"/>
          </a:p>
          <a:p>
            <a:pPr marL="0" lvl="0" indent="0" algn="l" rtl="0">
              <a:spcBef>
                <a:spcPts val="1000"/>
              </a:spcBef>
              <a:spcAft>
                <a:spcPts val="0"/>
              </a:spcAft>
              <a:buSzPts val="1600"/>
              <a:buNone/>
            </a:pPr>
            <a:endParaRPr dirty="0"/>
          </a:p>
        </p:txBody>
      </p:sp>
      <p:sp>
        <p:nvSpPr>
          <p:cNvPr id="290" name="Google Shape;290;p1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0" y="0"/>
            <a:ext cx="9144000" cy="965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dirty="0"/>
              <a:t>Lesson outline</a:t>
            </a:r>
            <a:endParaRPr dirty="0"/>
          </a:p>
        </p:txBody>
      </p:sp>
      <p:sp>
        <p:nvSpPr>
          <p:cNvPr id="166" name="Google Shape;166;p2"/>
          <p:cNvSpPr txBox="1">
            <a:spLocks noGrp="1"/>
          </p:cNvSpPr>
          <p:nvPr>
            <p:ph type="body" idx="1"/>
          </p:nvPr>
        </p:nvSpPr>
        <p:spPr>
          <a:xfrm>
            <a:off x="228600" y="1143001"/>
            <a:ext cx="8166644" cy="5297556"/>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SzPts val="1600"/>
              <a:buNone/>
            </a:pPr>
            <a:r>
              <a:rPr lang="en-GB" dirty="0">
                <a:ea typeface="Miriam Libre"/>
                <a:cs typeface="Miriam Libre"/>
                <a:sym typeface="Miriam Libre"/>
              </a:rPr>
              <a:t>Participant </a:t>
            </a:r>
            <a:r>
              <a:rPr lang="en-GB" dirty="0"/>
              <a:t>Oriented</a:t>
            </a:r>
            <a:r>
              <a:rPr lang="en-GB" dirty="0">
                <a:ea typeface="Miriam Libre"/>
                <a:cs typeface="Miriam Libre"/>
                <a:sym typeface="Miriam Libre"/>
              </a:rPr>
              <a:t> Research</a:t>
            </a:r>
          </a:p>
          <a:p>
            <a:pPr marL="0" lvl="0" indent="0" algn="l" rtl="0">
              <a:lnSpc>
                <a:spcPct val="200000"/>
              </a:lnSpc>
              <a:spcBef>
                <a:spcPts val="0"/>
              </a:spcBef>
              <a:spcAft>
                <a:spcPts val="0"/>
              </a:spcAft>
              <a:buSzPct val="80000"/>
              <a:buNone/>
            </a:pPr>
            <a:r>
              <a:rPr lang="en-US">
                <a:ea typeface="Miriam Libre"/>
                <a:cs typeface="Miriam Libre"/>
                <a:sym typeface="Miriam Libre"/>
              </a:rPr>
              <a:t>Representative Samples &amp; Sampling Errors </a:t>
            </a:r>
            <a:r>
              <a:rPr lang="en-GB" dirty="0"/>
              <a:t>S</a:t>
            </a:r>
            <a:r>
              <a:rPr lang="en-GB" dirty="0">
                <a:ea typeface="Miriam Libre"/>
                <a:cs typeface="Miriam Libre"/>
                <a:sym typeface="Miriam Libre"/>
              </a:rPr>
              <a:t>urveys</a:t>
            </a:r>
            <a:endParaRPr dirty="0"/>
          </a:p>
          <a:p>
            <a:pPr marL="0" lvl="0" indent="0" algn="l" rtl="0">
              <a:lnSpc>
                <a:spcPct val="200000"/>
              </a:lnSpc>
              <a:spcBef>
                <a:spcPts val="1000"/>
              </a:spcBef>
              <a:spcAft>
                <a:spcPts val="0"/>
              </a:spcAft>
              <a:buSzPts val="1600"/>
              <a:buNone/>
            </a:pPr>
            <a:r>
              <a:rPr lang="en-GB" dirty="0">
                <a:ea typeface="Miriam Libre"/>
                <a:cs typeface="Miriam Libre"/>
                <a:sym typeface="Miriam Libre"/>
              </a:rPr>
              <a:t>Questionnaires </a:t>
            </a:r>
            <a:endParaRPr dirty="0"/>
          </a:p>
          <a:p>
            <a:pPr marL="0" lvl="0" indent="0" algn="l" rtl="0">
              <a:lnSpc>
                <a:spcPct val="200000"/>
              </a:lnSpc>
              <a:spcBef>
                <a:spcPts val="1000"/>
              </a:spcBef>
              <a:spcAft>
                <a:spcPts val="0"/>
              </a:spcAft>
              <a:buSzPts val="1600"/>
              <a:buNone/>
            </a:pPr>
            <a:r>
              <a:rPr lang="en-GB" dirty="0">
                <a:ea typeface="Miriam Libre"/>
                <a:cs typeface="Miriam Libre"/>
                <a:sym typeface="Miriam Libre"/>
              </a:rPr>
              <a:t>Question types</a:t>
            </a:r>
          </a:p>
          <a:p>
            <a:pPr marL="0" lvl="0" indent="0" algn="l" rtl="0">
              <a:lnSpc>
                <a:spcPct val="200000"/>
              </a:lnSpc>
              <a:spcBef>
                <a:spcPts val="1000"/>
              </a:spcBef>
              <a:spcAft>
                <a:spcPts val="0"/>
              </a:spcAft>
              <a:buSzPts val="1600"/>
              <a:buNone/>
            </a:pPr>
            <a:r>
              <a:rPr lang="en-GB" dirty="0"/>
              <a:t>Questionnaire Design </a:t>
            </a:r>
          </a:p>
          <a:p>
            <a:pPr marL="101600" lvl="0" indent="0" algn="l" rtl="0">
              <a:spcBef>
                <a:spcPts val="1000"/>
              </a:spcBef>
              <a:spcAft>
                <a:spcPts val="0"/>
              </a:spcAft>
              <a:buSzPts val="16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body" idx="1"/>
          </p:nvPr>
        </p:nvSpPr>
        <p:spPr>
          <a:xfrm>
            <a:off x="245533" y="1143000"/>
            <a:ext cx="8322395" cy="5349239"/>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440"/>
              <a:buNone/>
            </a:pPr>
            <a:r>
              <a:rPr lang="en-US" dirty="0">
                <a:solidFill>
                  <a:srgbClr val="FFFFFF"/>
                </a:solidFill>
              </a:rPr>
              <a:t>Participant-oriented research is the gathering of data from people rather than the things they produce or the things that affect them.</a:t>
            </a:r>
          </a:p>
          <a:p>
            <a:pPr marL="0" lvl="0" indent="0" algn="l" rtl="0">
              <a:lnSpc>
                <a:spcPct val="115000"/>
              </a:lnSpc>
              <a:spcBef>
                <a:spcPts val="0"/>
              </a:spcBef>
              <a:spcAft>
                <a:spcPts val="0"/>
              </a:spcAft>
              <a:buClr>
                <a:schemeClr val="dk1"/>
              </a:buClr>
              <a:buSzPts val="1100"/>
              <a:buFont typeface="Arial"/>
              <a:buNone/>
            </a:pPr>
            <a:endParaRPr lang="en-US" dirty="0">
              <a:solidFill>
                <a:srgbClr val="FFFFFF"/>
              </a:solidFill>
            </a:endParaRPr>
          </a:p>
          <a:p>
            <a:pPr marL="0" lvl="0" indent="0" algn="l" rtl="0">
              <a:lnSpc>
                <a:spcPct val="115000"/>
              </a:lnSpc>
              <a:spcBef>
                <a:spcPts val="1000"/>
              </a:spcBef>
              <a:spcAft>
                <a:spcPts val="0"/>
              </a:spcAft>
              <a:buSzPts val="1440"/>
              <a:buNone/>
            </a:pPr>
            <a:r>
              <a:rPr lang="en-US" dirty="0">
                <a:solidFill>
                  <a:srgbClr val="FFFFFF"/>
                </a:solidFill>
              </a:rPr>
              <a:t>In addition, participant-oriented research can take the form of quantitative research (e.g., large scale structured surveys) or qualitative research  (e.g., unstructured interviews).</a:t>
            </a:r>
          </a:p>
          <a:p>
            <a:pPr marL="0" lvl="0" indent="0" algn="l" rtl="0">
              <a:lnSpc>
                <a:spcPct val="115000"/>
              </a:lnSpc>
              <a:spcBef>
                <a:spcPts val="1000"/>
              </a:spcBef>
              <a:spcAft>
                <a:spcPts val="0"/>
              </a:spcAft>
              <a:buClr>
                <a:schemeClr val="dk1"/>
              </a:buClr>
              <a:buSzPts val="1100"/>
              <a:buFont typeface="Arial"/>
              <a:buNone/>
            </a:pPr>
            <a:endParaRPr lang="en-US" dirty="0">
              <a:solidFill>
                <a:srgbClr val="FFFFFF"/>
              </a:solidFill>
            </a:endParaRPr>
          </a:p>
          <a:p>
            <a:pPr marL="0" lvl="0" indent="0" algn="l" rtl="0">
              <a:lnSpc>
                <a:spcPct val="115000"/>
              </a:lnSpc>
              <a:spcBef>
                <a:spcPts val="1000"/>
              </a:spcBef>
              <a:spcAft>
                <a:spcPts val="0"/>
              </a:spcAft>
              <a:buClr>
                <a:schemeClr val="dk1"/>
              </a:buClr>
              <a:buSzPts val="1100"/>
              <a:buFont typeface="Arial"/>
              <a:buNone/>
            </a:pPr>
            <a:r>
              <a:rPr lang="en-US" dirty="0">
                <a:solidFill>
                  <a:srgbClr val="FFFFFF"/>
                </a:solidFill>
              </a:rPr>
              <a:t>Moreover, participant-oriented research can be used for </a:t>
            </a:r>
            <a:r>
              <a:rPr lang="en-US" i="1" dirty="0">
                <a:solidFill>
                  <a:srgbClr val="FFFFFF"/>
                </a:solidFill>
              </a:rPr>
              <a:t>inductive research </a:t>
            </a:r>
            <a:r>
              <a:rPr lang="en-US" dirty="0">
                <a:solidFill>
                  <a:srgbClr val="FFFFFF"/>
                </a:solidFill>
              </a:rPr>
              <a:t>as a means to produce hypotheses or it can be used for </a:t>
            </a:r>
            <a:r>
              <a:rPr lang="en-US" i="1" dirty="0">
                <a:solidFill>
                  <a:srgbClr val="FFFFFF"/>
                </a:solidFill>
              </a:rPr>
              <a:t>deductive research </a:t>
            </a:r>
            <a:r>
              <a:rPr lang="en-US" dirty="0">
                <a:solidFill>
                  <a:srgbClr val="FFFFFF"/>
                </a:solidFill>
              </a:rPr>
              <a:t>to test existing hypotheses. </a:t>
            </a:r>
          </a:p>
        </p:txBody>
      </p:sp>
      <p:sp>
        <p:nvSpPr>
          <p:cNvPr id="173" name="Google Shape;173;p3"/>
          <p:cNvSpPr txBox="1">
            <a:spLocks noGrp="1"/>
          </p:cNvSpPr>
          <p:nvPr>
            <p:ph type="title"/>
          </p:nvPr>
        </p:nvSpPr>
        <p:spPr>
          <a:xfrm>
            <a:off x="0" y="47268"/>
            <a:ext cx="914400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200"/>
              <a:buFont typeface="Miriam Libre"/>
              <a:buNone/>
            </a:pPr>
            <a:r>
              <a:rPr lang="en-GB" sz="3200" dirty="0"/>
              <a:t>Participant Oriented Research</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
          <p:cNvSpPr txBox="1">
            <a:spLocks noGrp="1"/>
          </p:cNvSpPr>
          <p:nvPr>
            <p:ph type="title"/>
          </p:nvPr>
        </p:nvSpPr>
        <p:spPr>
          <a:xfrm>
            <a:off x="0" y="0"/>
            <a:ext cx="9143999" cy="8149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US" sz="3200" dirty="0"/>
              <a:t>Representative Samples </a:t>
            </a:r>
            <a:br>
              <a:rPr lang="en-US" sz="3200" dirty="0"/>
            </a:br>
            <a:r>
              <a:rPr lang="en-US" sz="3200" dirty="0"/>
              <a:t>&amp; Sampling Errors </a:t>
            </a:r>
            <a:endParaRPr sz="3200" dirty="0"/>
          </a:p>
        </p:txBody>
      </p:sp>
      <p:sp>
        <p:nvSpPr>
          <p:cNvPr id="174" name="Google Shape;174;p3"/>
          <p:cNvSpPr txBox="1">
            <a:spLocks noGrp="1"/>
          </p:cNvSpPr>
          <p:nvPr>
            <p:ph type="body" idx="1"/>
          </p:nvPr>
        </p:nvSpPr>
        <p:spPr>
          <a:xfrm>
            <a:off x="228599" y="1278251"/>
            <a:ext cx="8686800" cy="497978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80000"/>
              <a:buNone/>
            </a:pPr>
            <a:r>
              <a:rPr lang="en-US" dirty="0"/>
              <a:t>In everyday life we rely on samples to make decisions about aggregates. </a:t>
            </a:r>
          </a:p>
          <a:p>
            <a:pPr marL="0" lvl="0" indent="0" algn="l" rtl="0">
              <a:lnSpc>
                <a:spcPct val="100000"/>
              </a:lnSpc>
              <a:spcBef>
                <a:spcPts val="0"/>
              </a:spcBef>
              <a:spcAft>
                <a:spcPts val="0"/>
              </a:spcAft>
              <a:buSzPct val="80000"/>
              <a:buNone/>
            </a:pPr>
            <a:r>
              <a:rPr lang="en-US" dirty="0"/>
              <a:t>Similarly, when we need to reach decisions about a research population, we can conduct participant-oriented research through which we only need to test a sample of participants.</a:t>
            </a:r>
          </a:p>
          <a:p>
            <a:pPr marL="0" lvl="0" indent="0" algn="l" rtl="0">
              <a:lnSpc>
                <a:spcPct val="100000"/>
              </a:lnSpc>
              <a:spcBef>
                <a:spcPts val="0"/>
              </a:spcBef>
              <a:spcAft>
                <a:spcPts val="0"/>
              </a:spcAft>
              <a:buSzPct val="80000"/>
              <a:buNone/>
            </a:pPr>
            <a:endParaRPr lang="en-US" dirty="0"/>
          </a:p>
          <a:p>
            <a:pPr marL="0" lvl="0" indent="0" algn="l" rtl="0">
              <a:lnSpc>
                <a:spcPct val="100000"/>
              </a:lnSpc>
              <a:spcBef>
                <a:spcPts val="0"/>
              </a:spcBef>
              <a:spcAft>
                <a:spcPts val="0"/>
              </a:spcAft>
              <a:buSzPct val="80000"/>
              <a:buNone/>
            </a:pPr>
            <a:r>
              <a:rPr lang="en-US" dirty="0"/>
              <a:t>Ruane (2005) suggests that “samples, then, offer a practical solution to the daunting task of studying entire populations. We can use samples to "stand in" for a larger population. In this sense, samples can be very efficient devices – they allow us to look at  the "few" in order to know about the many” (p. 105).</a:t>
            </a:r>
          </a:p>
          <a:p>
            <a:pPr marL="0" lvl="0" indent="0" algn="l" rtl="0">
              <a:lnSpc>
                <a:spcPct val="100000"/>
              </a:lnSpc>
              <a:spcBef>
                <a:spcPts val="0"/>
              </a:spcBef>
              <a:spcAft>
                <a:spcPts val="0"/>
              </a:spcAft>
              <a:buSzPct val="80000"/>
              <a:buNone/>
            </a:pPr>
            <a:endParaRPr lang="en-US" dirty="0"/>
          </a:p>
          <a:p>
            <a:pPr marL="0" lvl="0" indent="0" algn="l" rtl="0">
              <a:lnSpc>
                <a:spcPct val="100000"/>
              </a:lnSpc>
              <a:spcBef>
                <a:spcPts val="0"/>
              </a:spcBef>
              <a:spcAft>
                <a:spcPts val="0"/>
              </a:spcAft>
              <a:buSzPct val="80000"/>
              <a:buNone/>
            </a:pPr>
            <a:endParaRPr lang="en-US" dirty="0"/>
          </a:p>
          <a:p>
            <a:pPr marL="0" lvl="0" indent="0" algn="l" rtl="0">
              <a:lnSpc>
                <a:spcPct val="100000"/>
              </a:lnSpc>
              <a:spcBef>
                <a:spcPts val="0"/>
              </a:spcBef>
              <a:spcAft>
                <a:spcPts val="0"/>
              </a:spcAft>
              <a:buSzPct val="80000"/>
              <a:buNone/>
            </a:pPr>
            <a:r>
              <a:rPr lang="en-US" dirty="0"/>
              <a:t>However, sample groups that are not representative of the population under investigation can lead to sampling errors. Leavy (2017) suggests that “in survey research it is important to consider sampling error when you draw your sample. Sampling error occurs when you have a biased sample” (p. 110).</a:t>
            </a:r>
          </a:p>
          <a:p>
            <a:pPr marL="0" lvl="0" indent="0" algn="l" rtl="0">
              <a:lnSpc>
                <a:spcPct val="100000"/>
              </a:lnSpc>
              <a:spcBef>
                <a:spcPts val="0"/>
              </a:spcBef>
              <a:spcAft>
                <a:spcPts val="0"/>
              </a:spcAft>
              <a:buSzPct val="8000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5"/>
          <p:cNvSpPr txBox="1">
            <a:spLocks noGrp="1"/>
          </p:cNvSpPr>
          <p:nvPr>
            <p:ph type="body" idx="1"/>
          </p:nvPr>
        </p:nvSpPr>
        <p:spPr>
          <a:xfrm>
            <a:off x="117179" y="1100667"/>
            <a:ext cx="8654288" cy="575733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ts val="1600"/>
              <a:buNone/>
            </a:pPr>
            <a:r>
              <a:rPr lang="en-US" dirty="0"/>
              <a:t>Individuals in populations are heterogenous (not the same as each other ) in multiple ways.  </a:t>
            </a:r>
            <a:r>
              <a:rPr lang="en-US" b="1" dirty="0">
                <a:solidFill>
                  <a:schemeClr val="accent3"/>
                </a:solidFill>
              </a:rPr>
              <a:t>What ways do you think people are different from each other in a population? </a:t>
            </a:r>
          </a:p>
          <a:p>
            <a:pPr marL="0" lvl="0" indent="0" algn="l" rtl="0">
              <a:spcBef>
                <a:spcPts val="0"/>
              </a:spcBef>
              <a:spcAft>
                <a:spcPts val="0"/>
              </a:spcAft>
              <a:buSzPts val="1600"/>
              <a:buNone/>
            </a:pPr>
            <a:endParaRPr lang="en-US" dirty="0"/>
          </a:p>
          <a:p>
            <a:pPr marL="0" lvl="0" indent="0" algn="l" rtl="0">
              <a:spcBef>
                <a:spcPts val="0"/>
              </a:spcBef>
              <a:spcAft>
                <a:spcPts val="0"/>
              </a:spcAft>
              <a:buSzPts val="1600"/>
              <a:buNone/>
            </a:pPr>
            <a:endParaRPr lang="en-US" dirty="0"/>
          </a:p>
          <a:p>
            <a:pPr marL="0" lvl="0" indent="0" algn="l" rtl="0">
              <a:spcBef>
                <a:spcPts val="0"/>
              </a:spcBef>
              <a:spcAft>
                <a:spcPts val="0"/>
              </a:spcAft>
              <a:buSzPts val="1600"/>
              <a:buNone/>
            </a:pPr>
            <a:r>
              <a:rPr lang="en-US" dirty="0"/>
              <a:t>It is very rare to find individuals in populations that are homogeneous (the same as each other).  </a:t>
            </a:r>
            <a:r>
              <a:rPr lang="en-US" b="1" dirty="0">
                <a:solidFill>
                  <a:schemeClr val="accent3"/>
                </a:solidFill>
              </a:rPr>
              <a:t>Why do you think homogeneous populations are rare?</a:t>
            </a:r>
          </a:p>
          <a:p>
            <a:pPr marL="0" lvl="0" indent="0" algn="l" rtl="0">
              <a:spcBef>
                <a:spcPts val="0"/>
              </a:spcBef>
              <a:spcAft>
                <a:spcPts val="0"/>
              </a:spcAft>
              <a:buSzPts val="1600"/>
              <a:buNone/>
            </a:pPr>
            <a:endParaRPr lang="en-US" dirty="0"/>
          </a:p>
          <a:p>
            <a:pPr marL="0" lvl="0" indent="0" algn="l" rtl="0">
              <a:spcBef>
                <a:spcPts val="0"/>
              </a:spcBef>
              <a:spcAft>
                <a:spcPts val="0"/>
              </a:spcAft>
              <a:buSzPts val="1600"/>
              <a:buNone/>
            </a:pPr>
            <a:r>
              <a:rPr lang="en-US" dirty="0"/>
              <a:t>Thus, </a:t>
            </a:r>
            <a:r>
              <a:rPr lang="en-US" b="1" dirty="0"/>
              <a:t>a key characteristic of a sample is that it is representative of the population</a:t>
            </a:r>
            <a:r>
              <a:rPr lang="en-US" dirty="0"/>
              <a:t>. In short, the sample should be a scaled down version of the population. </a:t>
            </a:r>
            <a:endParaRPr dirty="0"/>
          </a:p>
          <a:p>
            <a:pPr marL="0" lvl="0" indent="0" algn="l" rtl="0">
              <a:spcBef>
                <a:spcPts val="1000"/>
              </a:spcBef>
              <a:spcAft>
                <a:spcPts val="0"/>
              </a:spcAft>
              <a:buSzPts val="1600"/>
              <a:buNone/>
            </a:pPr>
            <a:endParaRPr lang="en-US" dirty="0"/>
          </a:p>
          <a:p>
            <a:pPr marL="0" lvl="0" indent="0" algn="l" rtl="0">
              <a:spcBef>
                <a:spcPts val="1000"/>
              </a:spcBef>
              <a:spcAft>
                <a:spcPts val="0"/>
              </a:spcAft>
              <a:buSzPts val="1600"/>
              <a:buNone/>
            </a:pPr>
            <a:r>
              <a:rPr lang="en-US" dirty="0"/>
              <a:t>A way to ensure the sample will be representative of the population is to establish a sampling frame before forming the sample. Essentially, a sample frame is  the collection of detailed information about the research population. This information can be then used to ensure the sample is representative of the population. </a:t>
            </a:r>
            <a:r>
              <a:rPr lang="en-US" b="1" dirty="0">
                <a:solidFill>
                  <a:srgbClr val="FFC000"/>
                </a:solidFill>
              </a:rPr>
              <a:t>For example, if you we were conducting research on a sample to reach a decision about the population of Prince Sultan University’s students what information would we need to know about the student population?</a:t>
            </a:r>
          </a:p>
          <a:p>
            <a:pPr marL="0" lvl="0" indent="0" algn="l" rtl="0">
              <a:spcBef>
                <a:spcPts val="1000"/>
              </a:spcBef>
              <a:spcAft>
                <a:spcPts val="0"/>
              </a:spcAft>
              <a:buSzPts val="1600"/>
              <a:buNone/>
            </a:pPr>
            <a:r>
              <a:rPr lang="en-US" b="1" dirty="0">
                <a:solidFill>
                  <a:srgbClr val="FFC000"/>
                </a:solidFill>
              </a:rPr>
              <a:t>  </a:t>
            </a:r>
          </a:p>
          <a:p>
            <a:pPr marL="0" lvl="0" indent="0" algn="l" rtl="0">
              <a:spcBef>
                <a:spcPts val="1000"/>
              </a:spcBef>
              <a:spcAft>
                <a:spcPts val="0"/>
              </a:spcAft>
              <a:buSzPts val="1600"/>
              <a:buNone/>
            </a:pPr>
            <a:r>
              <a:rPr lang="en-US" dirty="0"/>
              <a:t>Regarding the importance of a sampling frame Ruane (2005) suggests that</a:t>
            </a:r>
          </a:p>
          <a:p>
            <a:pPr marL="400056" lvl="1" indent="0">
              <a:buSzPts val="1600"/>
              <a:buNone/>
            </a:pPr>
            <a:r>
              <a:rPr lang="en-US" dirty="0"/>
              <a:t>A sampling frame refers to an exhaustive listing of all the elements that make up a research population. The sampling frame is an essential ingredient for probability sampling. Indeed, it is the sampling frame that enables the researcher to "know" the probability of elements being selected for a sample. If a researcher knows that a sampling frame contains 1,000 elements, then the researcher also knows that any one element has one chance in 1,000 of being selected for the sample. Without this total listing of all the population elements, probability sampling is impossible (p. 110).</a:t>
            </a:r>
          </a:p>
        </p:txBody>
      </p:sp>
      <p:sp>
        <p:nvSpPr>
          <p:cNvPr id="4" name="Google Shape;173;p3">
            <a:extLst>
              <a:ext uri="{FF2B5EF4-FFF2-40B4-BE49-F238E27FC236}">
                <a16:creationId xmlns:a16="http://schemas.microsoft.com/office/drawing/2014/main" id="{33B9BB9F-3937-B960-ED70-E31CF1DFB257}"/>
              </a:ext>
            </a:extLst>
          </p:cNvPr>
          <p:cNvSpPr txBox="1">
            <a:spLocks noGrp="1"/>
          </p:cNvSpPr>
          <p:nvPr>
            <p:ph type="title"/>
          </p:nvPr>
        </p:nvSpPr>
        <p:spPr>
          <a:xfrm>
            <a:off x="0" y="0"/>
            <a:ext cx="9143999" cy="8149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US" sz="3200" dirty="0"/>
              <a:t>Representative Samples </a:t>
            </a:r>
            <a:br>
              <a:rPr lang="en-US" sz="3200" dirty="0"/>
            </a:br>
            <a:r>
              <a:rPr lang="en-US" sz="3200" dirty="0"/>
              <a:t>&amp; Sampling Errors </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body" idx="1"/>
          </p:nvPr>
        </p:nvSpPr>
        <p:spPr>
          <a:xfrm>
            <a:off x="0" y="1063425"/>
            <a:ext cx="8817300" cy="5499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80000"/>
              <a:buNone/>
            </a:pPr>
            <a:r>
              <a:rPr lang="en-US" dirty="0"/>
              <a:t>Samples that are not representative of the population can lead to sampling errors. Leavy (2017) suggests that “in survey research it is important to consider sampling error when you draw your sample. Sampling error occurs when you have a biased sample” (p. 110).</a:t>
            </a:r>
            <a:endParaRPr dirty="0"/>
          </a:p>
          <a:p>
            <a:pPr marL="0" lvl="0" indent="0" algn="l" rtl="0">
              <a:spcBef>
                <a:spcPts val="1000"/>
              </a:spcBef>
              <a:spcAft>
                <a:spcPts val="0"/>
              </a:spcAft>
              <a:buSzPct val="80000"/>
              <a:buNone/>
            </a:pPr>
            <a:endParaRPr b="1" dirty="0">
              <a:solidFill>
                <a:srgbClr val="FFC000"/>
              </a:solidFill>
            </a:endParaRPr>
          </a:p>
          <a:p>
            <a:pPr marL="0" lvl="0" indent="0" algn="l" rtl="0">
              <a:spcBef>
                <a:spcPts val="1000"/>
              </a:spcBef>
              <a:spcAft>
                <a:spcPts val="0"/>
              </a:spcAft>
              <a:buSzPct val="80000"/>
              <a:buNone/>
            </a:pPr>
            <a:r>
              <a:rPr lang="en-US" b="1" dirty="0">
                <a:solidFill>
                  <a:srgbClr val="FFC000"/>
                </a:solidFill>
              </a:rPr>
              <a:t>A famous example of a sampling error is in the predictions surrounding the 1936 US presidential election. </a:t>
            </a:r>
            <a:endParaRPr dirty="0"/>
          </a:p>
          <a:p>
            <a:pPr marL="342906" lvl="0" indent="-349764" algn="l" rtl="0">
              <a:lnSpc>
                <a:spcPct val="107000"/>
              </a:lnSpc>
              <a:spcBef>
                <a:spcPts val="1000"/>
              </a:spcBef>
              <a:spcAft>
                <a:spcPts val="0"/>
              </a:spcAft>
              <a:buSzPct val="79999"/>
              <a:buFont typeface="Arial"/>
              <a:buChar char="•"/>
            </a:pPr>
            <a:r>
              <a:rPr lang="en-US" sz="1800" dirty="0"/>
              <a:t>1936 elections in U.S.: Franklin D. Roosevelt vs. Alf Landon </a:t>
            </a:r>
            <a:endParaRPr dirty="0"/>
          </a:p>
          <a:p>
            <a:pPr marL="342906" lvl="0" indent="-349764" algn="l" rtl="0">
              <a:lnSpc>
                <a:spcPct val="107000"/>
              </a:lnSpc>
              <a:spcBef>
                <a:spcPts val="1800"/>
              </a:spcBef>
              <a:spcAft>
                <a:spcPts val="0"/>
              </a:spcAft>
              <a:buSzPct val="79999"/>
              <a:buFont typeface="Arial"/>
              <a:buChar char="•"/>
            </a:pPr>
            <a:r>
              <a:rPr lang="en-US" sz="1800" dirty="0"/>
              <a:t>The magazine, Literary Digest, sent out about 10 million questionnaires to a list of subscribers to the magazine, and of people with telephones, cars, and various club memberships. </a:t>
            </a:r>
            <a:endParaRPr dirty="0"/>
          </a:p>
          <a:p>
            <a:pPr marL="342906" lvl="0" indent="-349764" algn="l" rtl="0">
              <a:lnSpc>
                <a:spcPct val="107000"/>
              </a:lnSpc>
              <a:spcBef>
                <a:spcPts val="1800"/>
              </a:spcBef>
              <a:spcAft>
                <a:spcPts val="0"/>
              </a:spcAft>
              <a:buSzPct val="79999"/>
              <a:buFont typeface="Arial"/>
              <a:buChar char="•"/>
            </a:pPr>
            <a:r>
              <a:rPr lang="en-US" sz="1800" dirty="0"/>
              <a:t>About 25 % responded: Sample size of 2,4 million </a:t>
            </a:r>
            <a:endParaRPr dirty="0"/>
          </a:p>
          <a:p>
            <a:pPr marL="342906" lvl="0" indent="-349764" algn="l" rtl="0">
              <a:lnSpc>
                <a:spcPct val="107000"/>
              </a:lnSpc>
              <a:spcBef>
                <a:spcPts val="1800"/>
              </a:spcBef>
              <a:spcAft>
                <a:spcPts val="0"/>
              </a:spcAft>
              <a:buSzPct val="79999"/>
              <a:buFont typeface="Arial"/>
              <a:buChar char="•"/>
            </a:pPr>
            <a:r>
              <a:rPr lang="en-US" sz="1800" dirty="0"/>
              <a:t>The magazine predicted Landon victory with 57 % of the vote. Actual result: Roosevelt: 61 %, Landon: 37 %. </a:t>
            </a:r>
            <a:endParaRPr dirty="0"/>
          </a:p>
          <a:p>
            <a:pPr marL="342906" lvl="0" indent="-349764" algn="l" rtl="0">
              <a:lnSpc>
                <a:spcPct val="107000"/>
              </a:lnSpc>
              <a:spcBef>
                <a:spcPts val="1800"/>
              </a:spcBef>
              <a:spcAft>
                <a:spcPts val="0"/>
              </a:spcAft>
              <a:buSzPct val="79999"/>
              <a:buFont typeface="Arial"/>
              <a:buChar char="•"/>
            </a:pPr>
            <a:r>
              <a:rPr lang="en-US" sz="1800" dirty="0"/>
              <a:t>George Gallup's American Institute of Public Opinion predicted Roosevelt vote at 56 % of the vote with a sample size of 50,000. </a:t>
            </a:r>
            <a:endParaRPr dirty="0"/>
          </a:p>
          <a:p>
            <a:pPr marL="342906" lvl="0" indent="-349764" algn="l" rtl="0">
              <a:lnSpc>
                <a:spcPct val="107000"/>
              </a:lnSpc>
              <a:spcBef>
                <a:spcPts val="1800"/>
              </a:spcBef>
              <a:spcAft>
                <a:spcPts val="0"/>
              </a:spcAft>
              <a:buSzPct val="79999"/>
              <a:buFont typeface="Arial"/>
              <a:buChar char="•"/>
            </a:pPr>
            <a:r>
              <a:rPr lang="en-US" sz="1800" dirty="0"/>
              <a:t>Literary Digest went bankrupt in a couple of years.</a:t>
            </a:r>
            <a:endParaRPr sz="1800" dirty="0"/>
          </a:p>
          <a:p>
            <a:pPr marL="0" lvl="0" indent="0" algn="l" rtl="0">
              <a:lnSpc>
                <a:spcPct val="107000"/>
              </a:lnSpc>
              <a:spcBef>
                <a:spcPts val="1800"/>
              </a:spcBef>
              <a:spcAft>
                <a:spcPts val="0"/>
              </a:spcAft>
              <a:buSzPct val="79999"/>
              <a:buNone/>
            </a:pPr>
            <a:r>
              <a:rPr lang="en-US" sz="1800" b="1" dirty="0">
                <a:solidFill>
                  <a:srgbClr val="FFC000"/>
                </a:solidFill>
              </a:rPr>
              <a:t>Why do you think Literary Digest’s results were so wrong despite the large sample size?</a:t>
            </a:r>
            <a:endParaRPr sz="1800" b="1" dirty="0">
              <a:solidFill>
                <a:srgbClr val="FFC000"/>
              </a:solidFill>
            </a:endParaRPr>
          </a:p>
          <a:p>
            <a:pPr marL="0" lvl="0" indent="0" algn="l" rtl="0">
              <a:spcBef>
                <a:spcPts val="1000"/>
              </a:spcBef>
              <a:spcAft>
                <a:spcPts val="0"/>
              </a:spcAft>
              <a:buSzPct val="80000"/>
              <a:buNone/>
            </a:pPr>
            <a:endParaRPr dirty="0"/>
          </a:p>
        </p:txBody>
      </p:sp>
      <p:sp>
        <p:nvSpPr>
          <p:cNvPr id="4" name="Google Shape;173;p3">
            <a:extLst>
              <a:ext uri="{FF2B5EF4-FFF2-40B4-BE49-F238E27FC236}">
                <a16:creationId xmlns:a16="http://schemas.microsoft.com/office/drawing/2014/main" id="{E564FF99-2525-0113-013A-6175608B5C6D}"/>
              </a:ext>
            </a:extLst>
          </p:cNvPr>
          <p:cNvSpPr txBox="1">
            <a:spLocks noGrp="1"/>
          </p:cNvSpPr>
          <p:nvPr>
            <p:ph type="title"/>
          </p:nvPr>
        </p:nvSpPr>
        <p:spPr>
          <a:xfrm>
            <a:off x="0" y="0"/>
            <a:ext cx="9143999" cy="8149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US" sz="3200" dirty="0"/>
              <a:t>Representative Samples </a:t>
            </a:r>
            <a:br>
              <a:rPr lang="en-US" sz="3200" dirty="0"/>
            </a:br>
            <a:r>
              <a:rPr lang="en-US" sz="3200" dirty="0"/>
              <a:t>&amp; Sampling Errors </a:t>
            </a:r>
            <a:endParaRP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a:t>Surveys</a:t>
            </a:r>
            <a:endParaRPr/>
          </a:p>
        </p:txBody>
      </p:sp>
      <p:sp>
        <p:nvSpPr>
          <p:cNvPr id="180" name="Google Shape;180;p4"/>
          <p:cNvSpPr txBox="1">
            <a:spLocks noGrp="1"/>
          </p:cNvSpPr>
          <p:nvPr>
            <p:ph type="body" idx="1"/>
          </p:nvPr>
        </p:nvSpPr>
        <p:spPr>
          <a:xfrm>
            <a:off x="431800" y="1337733"/>
            <a:ext cx="8229600" cy="491067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94117"/>
              <a:buNone/>
            </a:pPr>
            <a:r>
              <a:rPr lang="en-US" dirty="0"/>
              <a:t>Surveys are a method to collect and analyze standardized information from participants. </a:t>
            </a:r>
            <a:r>
              <a:rPr lang="en-US" b="1" dirty="0"/>
              <a:t>Leavy (2017) explains that: </a:t>
            </a:r>
            <a:endParaRPr lang="en-US" dirty="0"/>
          </a:p>
          <a:p>
            <a:pPr marL="457200" lvl="0" indent="0" algn="l" rtl="0">
              <a:lnSpc>
                <a:spcPct val="100000"/>
              </a:lnSpc>
              <a:spcBef>
                <a:spcPts val="1000"/>
              </a:spcBef>
              <a:spcAft>
                <a:spcPts val="0"/>
              </a:spcAft>
              <a:buSzPct val="94117"/>
              <a:buNone/>
            </a:pPr>
            <a:r>
              <a:rPr lang="en-US" dirty="0"/>
              <a:t>Surveys rely on asking people standardized questions that can be analyzed statistically. They allow researchers to collect a breadth of data from large samples and generalize to the larger population from which the sample was drawn (p. 101).</a:t>
            </a:r>
          </a:p>
          <a:p>
            <a:pPr marL="0" lvl="0" indent="0" algn="l" rtl="0">
              <a:lnSpc>
                <a:spcPct val="100000"/>
              </a:lnSpc>
              <a:spcBef>
                <a:spcPts val="0"/>
              </a:spcBef>
              <a:spcAft>
                <a:spcPts val="0"/>
              </a:spcAft>
              <a:buSzPct val="94117"/>
              <a:buNone/>
            </a:pPr>
            <a:endParaRPr lang="en-US" dirty="0"/>
          </a:p>
          <a:p>
            <a:pPr marL="0" lvl="0" indent="0" algn="l" rtl="0">
              <a:lnSpc>
                <a:spcPct val="100000"/>
              </a:lnSpc>
              <a:spcBef>
                <a:spcPts val="0"/>
              </a:spcBef>
              <a:spcAft>
                <a:spcPts val="0"/>
              </a:spcAft>
              <a:buSzPct val="94117"/>
              <a:buNone/>
            </a:pPr>
            <a:endParaRPr lang="en-US" b="1" dirty="0"/>
          </a:p>
          <a:p>
            <a:pPr marL="0" lvl="0" indent="0" algn="l" rtl="0">
              <a:lnSpc>
                <a:spcPct val="100000"/>
              </a:lnSpc>
              <a:spcBef>
                <a:spcPts val="0"/>
              </a:spcBef>
              <a:spcAft>
                <a:spcPts val="0"/>
              </a:spcAft>
              <a:buSzPct val="94117"/>
              <a:buNone/>
            </a:pPr>
            <a:r>
              <a:rPr lang="en-US" b="1" dirty="0"/>
              <a:t>There are two main types of survey design, which are cross-sectional and longitudinal</a:t>
            </a:r>
            <a:endParaRPr lang="en-US" dirty="0"/>
          </a:p>
          <a:p>
            <a:pPr marL="0" lvl="0" indent="0" algn="l" rtl="0">
              <a:lnSpc>
                <a:spcPct val="100000"/>
              </a:lnSpc>
              <a:spcBef>
                <a:spcPts val="1000"/>
              </a:spcBef>
              <a:spcAft>
                <a:spcPts val="0"/>
              </a:spcAft>
              <a:buSzPct val="94117"/>
              <a:buNone/>
            </a:pPr>
            <a:endParaRPr lang="en-US" dirty="0"/>
          </a:p>
          <a:p>
            <a:pPr marL="0" lvl="0" indent="0" algn="l" rtl="0">
              <a:lnSpc>
                <a:spcPct val="100000"/>
              </a:lnSpc>
              <a:spcBef>
                <a:spcPts val="1000"/>
              </a:spcBef>
              <a:spcAft>
                <a:spcPts val="0"/>
              </a:spcAft>
              <a:buSzPct val="94117"/>
              <a:buNone/>
            </a:pPr>
            <a:r>
              <a:rPr lang="en-US" b="1" dirty="0"/>
              <a:t>Cross-sectional: </a:t>
            </a:r>
            <a:r>
              <a:rPr lang="en-US" dirty="0"/>
              <a:t>“Cross-sectional designs seek information from a sample at one point in time” (Leavy, 2017, p.101). For example, a survey to collect and analyze data in relation to how a population rate the taste of a new diet food product.  </a:t>
            </a:r>
          </a:p>
          <a:p>
            <a:pPr marL="0" lvl="0" indent="0" algn="l" rtl="0">
              <a:lnSpc>
                <a:spcPct val="100000"/>
              </a:lnSpc>
              <a:spcBef>
                <a:spcPts val="1000"/>
              </a:spcBef>
              <a:spcAft>
                <a:spcPts val="0"/>
              </a:spcAft>
              <a:buSzPct val="94117"/>
              <a:buNone/>
            </a:pPr>
            <a:endParaRPr lang="en-US" dirty="0"/>
          </a:p>
          <a:p>
            <a:pPr marL="0" lvl="0" indent="0" algn="l" rtl="0">
              <a:lnSpc>
                <a:spcPct val="100000"/>
              </a:lnSpc>
              <a:spcBef>
                <a:spcPts val="1000"/>
              </a:spcBef>
              <a:spcAft>
                <a:spcPts val="0"/>
              </a:spcAft>
              <a:buSzPct val="94117"/>
              <a:buNone/>
            </a:pPr>
            <a:r>
              <a:rPr lang="en-US" b="1" dirty="0"/>
              <a:t>Longitudinal: </a:t>
            </a:r>
            <a:r>
              <a:rPr lang="en-US" dirty="0"/>
              <a:t>“Longitudinal designs occur at multiple times in order to measure change over time” (Leavy, 2017, p. 101). For example, a survey to collect and analyze data in relation to how a new diet food product impacts people's health over  a ten-year period.</a:t>
            </a:r>
          </a:p>
          <a:p>
            <a:pPr marL="0" lvl="0" indent="0" algn="l" rtl="0">
              <a:lnSpc>
                <a:spcPct val="100000"/>
              </a:lnSpc>
              <a:spcBef>
                <a:spcPts val="1000"/>
              </a:spcBef>
              <a:spcAft>
                <a:spcPts val="0"/>
              </a:spcAft>
              <a:buSzPct val="94117"/>
              <a:buNone/>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3600"/>
              <a:buFont typeface="Miriam Libre"/>
              <a:buNone/>
            </a:pPr>
            <a:r>
              <a:rPr lang="en-GB"/>
              <a:t>Questionnaires </a:t>
            </a:r>
            <a:endParaRPr/>
          </a:p>
        </p:txBody>
      </p:sp>
      <p:sp>
        <p:nvSpPr>
          <p:cNvPr id="194" name="Google Shape;194;p6"/>
          <p:cNvSpPr txBox="1">
            <a:spLocks noGrp="1"/>
          </p:cNvSpPr>
          <p:nvPr>
            <p:ph type="body" idx="1"/>
          </p:nvPr>
        </p:nvSpPr>
        <p:spPr>
          <a:xfrm>
            <a:off x="414867" y="1143001"/>
            <a:ext cx="8178799" cy="51054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SzPct val="80000"/>
              <a:buNone/>
            </a:pPr>
            <a:endParaRPr lang="en-US" dirty="0"/>
          </a:p>
          <a:p>
            <a:pPr marL="0" lvl="0" indent="0" algn="l" rtl="0">
              <a:lnSpc>
                <a:spcPct val="100000"/>
              </a:lnSpc>
              <a:spcBef>
                <a:spcPts val="1000"/>
              </a:spcBef>
              <a:spcAft>
                <a:spcPts val="0"/>
              </a:spcAft>
              <a:buSzPct val="80000"/>
              <a:buNone/>
            </a:pPr>
            <a:r>
              <a:rPr lang="en-US" b="1" dirty="0"/>
              <a:t>As mentioned, surveys involve the collection and analysis of data, </a:t>
            </a:r>
            <a:r>
              <a:rPr lang="en-US" b="1" u="sng" dirty="0"/>
              <a:t>but a questionnaire is limited just to the collection phase of data. </a:t>
            </a:r>
            <a:r>
              <a:rPr lang="en-US" dirty="0"/>
              <a:t>For example, Leavy (2017) explains that “questionnaires are the primary data collection tool in survey research. A questionnaire is also referred to as the survey instrument” (p.101). Also, Matthews and Ross (2010) define a questionnaire as follows: </a:t>
            </a:r>
          </a:p>
          <a:p>
            <a:pPr marL="457200" lvl="0" indent="0" algn="l" rtl="0">
              <a:lnSpc>
                <a:spcPct val="100000"/>
              </a:lnSpc>
              <a:spcBef>
                <a:spcPts val="1000"/>
              </a:spcBef>
              <a:spcAft>
                <a:spcPts val="0"/>
              </a:spcAft>
              <a:buSzPct val="80000"/>
              <a:buNone/>
            </a:pPr>
            <a:r>
              <a:rPr lang="en-US" dirty="0"/>
              <a:t>(1) a list of questions each with a range of answers; (2) a format that enables standardized, relatively structured, data to be gathered about each of a (usually) large number of cases (cited in Saldanha and O'Brien 2014 pg. 151). </a:t>
            </a:r>
          </a:p>
          <a:p>
            <a:pPr marL="457200" lvl="0" indent="0" algn="l" rtl="0">
              <a:lnSpc>
                <a:spcPct val="100000"/>
              </a:lnSpc>
              <a:spcBef>
                <a:spcPts val="1000"/>
              </a:spcBef>
              <a:spcAft>
                <a:spcPts val="0"/>
              </a:spcAft>
              <a:buSzPct val="80000"/>
              <a:buNone/>
            </a:pPr>
            <a:endParaRPr lang="en-US" dirty="0"/>
          </a:p>
          <a:p>
            <a:pPr marL="0" lvl="0" indent="0" algn="l" rtl="0">
              <a:lnSpc>
                <a:spcPct val="100000"/>
              </a:lnSpc>
              <a:spcBef>
                <a:spcPts val="0"/>
              </a:spcBef>
              <a:spcAft>
                <a:spcPts val="0"/>
              </a:spcAft>
              <a:buSzPct val="114285"/>
              <a:buNone/>
            </a:pPr>
            <a:r>
              <a:rPr lang="en-US" b="1" dirty="0">
                <a:solidFill>
                  <a:srgbClr val="FFC000"/>
                </a:solidFill>
              </a:rPr>
              <a:t>A questionnaire has several advantages over interviews:</a:t>
            </a:r>
            <a:endParaRPr lang="en-US" dirty="0"/>
          </a:p>
          <a:p>
            <a:pPr marL="342906" lvl="0" indent="-342906" algn="l" rtl="0">
              <a:lnSpc>
                <a:spcPct val="100000"/>
              </a:lnSpc>
              <a:spcBef>
                <a:spcPts val="1000"/>
              </a:spcBef>
              <a:spcAft>
                <a:spcPts val="0"/>
              </a:spcAft>
              <a:buSzPct val="114285"/>
              <a:buFont typeface="Noto Sans Symbols"/>
              <a:buChar char="▪"/>
            </a:pPr>
            <a:r>
              <a:rPr lang="en-US" dirty="0"/>
              <a:t>A questionnaire can reach many participants </a:t>
            </a:r>
          </a:p>
          <a:p>
            <a:pPr marL="342906" lvl="0" indent="-342906" algn="l" rtl="0">
              <a:lnSpc>
                <a:spcPct val="100000"/>
              </a:lnSpc>
              <a:spcBef>
                <a:spcPts val="1000"/>
              </a:spcBef>
              <a:spcAft>
                <a:spcPts val="0"/>
              </a:spcAft>
              <a:buSzPct val="114285"/>
              <a:buFont typeface="Noto Sans Symbols"/>
              <a:buChar char="▪"/>
            </a:pPr>
            <a:r>
              <a:rPr lang="en-US" dirty="0"/>
              <a:t>The data is easy to collate, especially with forced-choice questions</a:t>
            </a:r>
          </a:p>
          <a:p>
            <a:pPr marL="342906" lvl="0" indent="-342906" algn="l" rtl="0">
              <a:lnSpc>
                <a:spcPct val="100000"/>
              </a:lnSpc>
              <a:spcBef>
                <a:spcPts val="1000"/>
              </a:spcBef>
              <a:spcAft>
                <a:spcPts val="0"/>
              </a:spcAft>
              <a:buSzPct val="114285"/>
              <a:buFont typeface="Noto Sans Symbols"/>
              <a:buChar char="▪"/>
            </a:pPr>
            <a:r>
              <a:rPr lang="en-US" dirty="0"/>
              <a:t>The data results are, theoretically, easy to reproduce </a:t>
            </a:r>
          </a:p>
          <a:p>
            <a:pPr marL="0" lvl="0" indent="0" algn="l" rtl="0">
              <a:lnSpc>
                <a:spcPct val="100000"/>
              </a:lnSpc>
              <a:spcBef>
                <a:spcPts val="1000"/>
              </a:spcBef>
              <a:spcAft>
                <a:spcPts val="0"/>
              </a:spcAft>
              <a:buSzPct val="114285"/>
              <a:buNone/>
            </a:pPr>
            <a:endParaRPr lang="en-US" dirty="0"/>
          </a:p>
          <a:p>
            <a:pPr marL="0" lvl="0" indent="0" algn="l" rtl="0">
              <a:lnSpc>
                <a:spcPct val="100000"/>
              </a:lnSpc>
              <a:spcBef>
                <a:spcPts val="1000"/>
              </a:spcBef>
              <a:spcAft>
                <a:spcPts val="0"/>
              </a:spcAft>
              <a:buSzPct val="114285"/>
              <a:buNone/>
            </a:pPr>
            <a:r>
              <a:rPr lang="en-US" b="1" dirty="0">
                <a:solidFill>
                  <a:srgbClr val="FFC000"/>
                </a:solidFill>
              </a:rPr>
              <a:t>However, a questionnaire has several inherent disadvantages:</a:t>
            </a:r>
            <a:endParaRPr lang="en-US" dirty="0"/>
          </a:p>
          <a:p>
            <a:pPr marL="342906" lvl="0" indent="-342906" algn="l" rtl="0">
              <a:lnSpc>
                <a:spcPct val="100000"/>
              </a:lnSpc>
              <a:spcBef>
                <a:spcPts val="1000"/>
              </a:spcBef>
              <a:spcAft>
                <a:spcPts val="0"/>
              </a:spcAft>
              <a:buSzPct val="114285"/>
              <a:buFont typeface="Noto Sans Symbols"/>
              <a:buChar char="▪"/>
            </a:pPr>
            <a:r>
              <a:rPr lang="en-US" dirty="0"/>
              <a:t>Constrained responses (sometimes forced-choice questions do not tell the full story)</a:t>
            </a:r>
          </a:p>
          <a:p>
            <a:pPr marL="342906" lvl="0" indent="-342906" algn="l" rtl="0">
              <a:lnSpc>
                <a:spcPct val="100000"/>
              </a:lnSpc>
              <a:spcBef>
                <a:spcPts val="1000"/>
              </a:spcBef>
              <a:spcAft>
                <a:spcPts val="0"/>
              </a:spcAft>
              <a:buSzPct val="114285"/>
              <a:buFont typeface="Noto Sans Symbols"/>
              <a:buChar char="▪"/>
            </a:pPr>
            <a:r>
              <a:rPr lang="en-US" dirty="0"/>
              <a:t>Finding appropriate participants</a:t>
            </a:r>
          </a:p>
          <a:p>
            <a:pPr marL="342906" lvl="0" indent="-342906" algn="l" rtl="0">
              <a:lnSpc>
                <a:spcPct val="100000"/>
              </a:lnSpc>
              <a:spcBef>
                <a:spcPts val="1000"/>
              </a:spcBef>
              <a:spcAft>
                <a:spcPts val="0"/>
              </a:spcAft>
              <a:buSzPct val="114285"/>
              <a:buFont typeface="Noto Sans Symbols"/>
              <a:buChar char="▪"/>
            </a:pPr>
            <a:r>
              <a:rPr lang="en-US" dirty="0"/>
              <a:t>Low response rate</a:t>
            </a:r>
          </a:p>
        </p:txBody>
      </p:sp>
      <p:sp>
        <p:nvSpPr>
          <p:cNvPr id="195" name="Google Shape;195;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565805" y="47268"/>
            <a:ext cx="7055380" cy="101505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Miriam Libre"/>
              <a:buNone/>
            </a:pPr>
            <a:r>
              <a:rPr lang="en-GB" dirty="0">
                <a:solidFill>
                  <a:schemeClr val="dk1"/>
                </a:solidFill>
              </a:rPr>
              <a:t>Questionnaires </a:t>
            </a:r>
            <a:endParaRPr dirty="0"/>
          </a:p>
        </p:txBody>
      </p:sp>
      <p:sp>
        <p:nvSpPr>
          <p:cNvPr id="208" name="Google Shape;208;p8"/>
          <p:cNvSpPr txBox="1">
            <a:spLocks noGrp="1"/>
          </p:cNvSpPr>
          <p:nvPr>
            <p:ph type="body" idx="1"/>
          </p:nvPr>
        </p:nvSpPr>
        <p:spPr>
          <a:xfrm>
            <a:off x="468923" y="1143000"/>
            <a:ext cx="8299939" cy="5419263"/>
          </a:xfrm>
          <a:prstGeom prst="rect">
            <a:avLst/>
          </a:prstGeom>
          <a:solidFill>
            <a:schemeClr val="lt1"/>
          </a:solidFill>
          <a:ln>
            <a:noFill/>
          </a:ln>
        </p:spPr>
        <p:txBody>
          <a:bodyPr spcFirstLastPara="1" wrap="square" lIns="91425" tIns="45700" rIns="91425" bIns="45700" anchor="t" anchorCtr="0">
            <a:normAutofit fontScale="70000" lnSpcReduction="20000"/>
          </a:bodyPr>
          <a:lstStyle/>
          <a:p>
            <a:pPr marL="0" lvl="0" indent="0" algn="ctr" rtl="0">
              <a:spcBef>
                <a:spcPts val="0"/>
              </a:spcBef>
              <a:spcAft>
                <a:spcPts val="0"/>
              </a:spcAft>
              <a:buSzPct val="56000"/>
              <a:buNone/>
            </a:pPr>
            <a:r>
              <a:rPr lang="en-GB" sz="2857" b="1" dirty="0">
                <a:solidFill>
                  <a:srgbClr val="FFC000"/>
                </a:solidFill>
              </a:rPr>
              <a:t>Questionnaire design</a:t>
            </a:r>
            <a:endParaRPr sz="2857" dirty="0"/>
          </a:p>
          <a:p>
            <a:pPr marL="0" lvl="0" indent="0" algn="l" rtl="0">
              <a:spcBef>
                <a:spcPts val="1000"/>
              </a:spcBef>
              <a:spcAft>
                <a:spcPts val="0"/>
              </a:spcAft>
              <a:buSzPct val="80000"/>
              <a:buNone/>
            </a:pPr>
            <a:r>
              <a:rPr lang="en-GB" b="1" dirty="0">
                <a:solidFill>
                  <a:schemeClr val="dk1"/>
                </a:solidFill>
              </a:rPr>
              <a:t>Before drafting questions, it is necessary to clearly identify the objective of the research and how questions can contribute to achieve the research objective. </a:t>
            </a:r>
            <a:endParaRPr dirty="0"/>
          </a:p>
          <a:p>
            <a:pPr marL="0" lvl="0" indent="0" algn="l" rtl="0">
              <a:spcBef>
                <a:spcPts val="1000"/>
              </a:spcBef>
              <a:spcAft>
                <a:spcPts val="0"/>
              </a:spcAft>
              <a:buSzPct val="80000"/>
              <a:buNone/>
            </a:pPr>
            <a:r>
              <a:rPr lang="en-GB" dirty="0">
                <a:solidFill>
                  <a:schemeClr val="dk1"/>
                </a:solidFill>
              </a:rPr>
              <a:t>Leavy (2017) explains that “here must be clear and justifiable links between your indicators (questions) and the concepts you say you are measuring in order to produce a valid instrument” (p. 101)</a:t>
            </a:r>
            <a:endParaRPr dirty="0"/>
          </a:p>
          <a:p>
            <a:pPr marL="0" lvl="0" indent="0" algn="l" rtl="0">
              <a:spcBef>
                <a:spcPts val="1000"/>
              </a:spcBef>
              <a:spcAft>
                <a:spcPts val="0"/>
              </a:spcAft>
              <a:buSzPct val="80000"/>
              <a:buNone/>
            </a:pPr>
            <a:r>
              <a:rPr lang="en-GB" dirty="0">
                <a:solidFill>
                  <a:schemeClr val="dk1"/>
                </a:solidFill>
              </a:rPr>
              <a:t>Leavy (2017) gives the example of research to determine if there is a link between students’ satisfaction with their college roommate and their overall satisfaction with their college experience. However, as Leavy notes these are both multidimensional concepts. </a:t>
            </a:r>
            <a:endParaRPr dirty="0"/>
          </a:p>
          <a:p>
            <a:pPr marL="0" lvl="0" indent="0" algn="l" rtl="0">
              <a:spcBef>
                <a:spcPts val="1000"/>
              </a:spcBef>
              <a:spcAft>
                <a:spcPts val="0"/>
              </a:spcAft>
              <a:buSzPct val="80000"/>
              <a:buNone/>
            </a:pPr>
            <a:endParaRPr b="1" dirty="0">
              <a:solidFill>
                <a:schemeClr val="dk1"/>
              </a:solidFill>
            </a:endParaRPr>
          </a:p>
          <a:p>
            <a:pPr marL="0" lvl="0" indent="0" algn="l" rtl="0">
              <a:spcBef>
                <a:spcPts val="1000"/>
              </a:spcBef>
              <a:spcAft>
                <a:spcPts val="0"/>
              </a:spcAft>
              <a:buSzPct val="80000"/>
              <a:buNone/>
            </a:pPr>
            <a:r>
              <a:rPr lang="en-GB" b="1" dirty="0">
                <a:solidFill>
                  <a:schemeClr val="dk1"/>
                </a:solidFill>
              </a:rPr>
              <a:t>For example, what would be the variables of satisfaction with a college roommate? That is to say, what are factors you would measure satisfaction with a college roommate?</a:t>
            </a:r>
            <a:endParaRPr dirty="0"/>
          </a:p>
          <a:p>
            <a:pPr marL="0" lvl="0" indent="0" algn="l" rtl="0">
              <a:spcBef>
                <a:spcPts val="1000"/>
              </a:spcBef>
              <a:spcAft>
                <a:spcPts val="0"/>
              </a:spcAft>
              <a:buSzPct val="80000"/>
              <a:buNone/>
            </a:pPr>
            <a:endParaRPr b="1" dirty="0">
              <a:solidFill>
                <a:schemeClr val="dk1"/>
              </a:solidFill>
            </a:endParaRPr>
          </a:p>
          <a:p>
            <a:pPr marL="0" lvl="0" indent="0" algn="l" rtl="0">
              <a:spcBef>
                <a:spcPts val="1000"/>
              </a:spcBef>
              <a:spcAft>
                <a:spcPts val="0"/>
              </a:spcAft>
              <a:buSzPct val="80000"/>
              <a:buNone/>
            </a:pPr>
            <a:r>
              <a:rPr lang="en-GB" dirty="0">
                <a:solidFill>
                  <a:schemeClr val="dk1"/>
                </a:solidFill>
              </a:rPr>
              <a:t>Leavy (2017) explains that “let’s say you come up with the following three dimensions of “cleanliness”: personal items kept orderly, communal items kept orderly, and personal hygiene. You would then come up with several questions to measure each of those dimensions of “cleanliness.” All of those questions together measure the concept of “cleanliness.”” (pp. 102-103.)</a:t>
            </a:r>
            <a:endParaRPr dirty="0"/>
          </a:p>
          <a:p>
            <a:pPr marL="0" lvl="0" indent="0" algn="l" rtl="0">
              <a:spcBef>
                <a:spcPts val="1000"/>
              </a:spcBef>
              <a:spcAft>
                <a:spcPts val="0"/>
              </a:spcAft>
              <a:buSzPct val="80000"/>
              <a:buNone/>
            </a:pPr>
            <a:r>
              <a:rPr lang="en-GB" dirty="0">
                <a:solidFill>
                  <a:schemeClr val="dk1"/>
                </a:solidFill>
              </a:rPr>
              <a:t>Moreover, Leavy (2017) asserts that “the more multidimensional a variable concept is, the more questions you will likely ask in regard to that specific variable” (Leavy, 2017, p. 103).</a:t>
            </a:r>
            <a:endParaRPr dirty="0">
              <a:solidFill>
                <a:schemeClr val="dk1"/>
              </a:solidFill>
            </a:endParaRPr>
          </a:p>
        </p:txBody>
      </p:sp>
      <p:sp>
        <p:nvSpPr>
          <p:cNvPr id="209" name="Google Shape;209;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GB"/>
              <a:t>9</a:t>
            </a:fld>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2142</Words>
  <Application>Microsoft Office PowerPoint</Application>
  <PresentationFormat>On-screen Show (4:3)</PresentationFormat>
  <Paragraphs>152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Noto Sans Symbols</vt:lpstr>
      <vt:lpstr>Arial</vt:lpstr>
      <vt:lpstr>Wingdings 3</vt:lpstr>
      <vt:lpstr>Century Gothic</vt:lpstr>
      <vt:lpstr>Calibri</vt:lpstr>
      <vt:lpstr>Miriam Libre</vt:lpstr>
      <vt:lpstr>Ion</vt:lpstr>
      <vt:lpstr>PowerPoint Presentation</vt:lpstr>
      <vt:lpstr>Lesson outline</vt:lpstr>
      <vt:lpstr>Participant Oriented Research</vt:lpstr>
      <vt:lpstr>Representative Samples  &amp; Sampling Errors </vt:lpstr>
      <vt:lpstr>Representative Samples  &amp; Sampling Errors </vt:lpstr>
      <vt:lpstr>Representative Samples  &amp; Sampling Errors </vt:lpstr>
      <vt:lpstr>Surveys</vt:lpstr>
      <vt:lpstr>Questionnaires </vt:lpstr>
      <vt:lpstr>Questionnaires </vt:lpstr>
      <vt:lpstr>Questionnaires </vt:lpstr>
      <vt:lpstr>Question types</vt:lpstr>
      <vt:lpstr>Question types </vt:lpstr>
      <vt:lpstr>Question types</vt:lpstr>
      <vt:lpstr>Question types</vt:lpstr>
      <vt:lpstr>Response choices</vt:lpstr>
      <vt:lpstr>Response choices </vt:lpstr>
      <vt:lpstr>Questionnaire Design</vt:lpstr>
      <vt:lpstr>Questionnaire Distribution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103 Research Writing Techniques</dc:title>
  <dc:creator>RPM 18</dc:creator>
  <cp:lastModifiedBy>Burcin Kagan Mustafa</cp:lastModifiedBy>
  <cp:revision>3</cp:revision>
  <dcterms:created xsi:type="dcterms:W3CDTF">2022-01-10T07:05:52Z</dcterms:created>
  <dcterms:modified xsi:type="dcterms:W3CDTF">2024-08-08T07:03:02Z</dcterms:modified>
</cp:coreProperties>
</file>