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6"/>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Wingdings 3" panose="05040102010807070707" pitchFamily="18" charset="2"/>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Aa4cYmLSyr+Lv4YcQEkvU2shHx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32258-4C6F-4FE6-BABF-721304D71382}" v="2" dt="2023-12-30T14:09:40.582"/>
  </p1510:revLst>
</p1510:revInfo>
</file>

<file path=ppt/tableStyles.xml><?xml version="1.0" encoding="utf-8"?>
<a:tblStyleLst xmlns:a="http://schemas.openxmlformats.org/drawingml/2006/main" def="{A4B07A0C-F7EF-4BCF-8159-37515A84F55E}">
  <a:tblStyle styleId="{A4B07A0C-F7EF-4BCF-8159-37515A84F55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cin Mustafa" userId="24dafbf71ba78fc0" providerId="LiveId" clId="{54732258-4C6F-4FE6-BABF-721304D71382}"/>
    <pc:docChg chg="custSel delSld modSld">
      <pc:chgData name="Burcin Mustafa" userId="24dafbf71ba78fc0" providerId="LiveId" clId="{54732258-4C6F-4FE6-BABF-721304D71382}" dt="2023-12-30T14:14:15.928" v="29" actId="20577"/>
      <pc:docMkLst>
        <pc:docMk/>
      </pc:docMkLst>
      <pc:sldChg chg="del">
        <pc:chgData name="Burcin Mustafa" userId="24dafbf71ba78fc0" providerId="LiveId" clId="{54732258-4C6F-4FE6-BABF-721304D71382}" dt="2023-12-30T14:10:11.535" v="14" actId="47"/>
        <pc:sldMkLst>
          <pc:docMk/>
          <pc:sldMk cId="0" sldId="256"/>
        </pc:sldMkLst>
      </pc:sldChg>
      <pc:sldChg chg="delSp modSp mod">
        <pc:chgData name="Burcin Mustafa" userId="24dafbf71ba78fc0" providerId="LiveId" clId="{54732258-4C6F-4FE6-BABF-721304D71382}" dt="2023-12-30T14:10:34.085" v="22" actId="20577"/>
        <pc:sldMkLst>
          <pc:docMk/>
          <pc:sldMk cId="0" sldId="257"/>
        </pc:sldMkLst>
        <pc:spChg chg="mod">
          <ac:chgData name="Burcin Mustafa" userId="24dafbf71ba78fc0" providerId="LiveId" clId="{54732258-4C6F-4FE6-BABF-721304D71382}" dt="2023-12-30T14:10:34.085" v="22" actId="20577"/>
          <ac:spMkLst>
            <pc:docMk/>
            <pc:sldMk cId="0" sldId="257"/>
            <ac:spMk id="158" creationId="{00000000-0000-0000-0000-000000000000}"/>
          </ac:spMkLst>
        </pc:spChg>
        <pc:spChg chg="mod">
          <ac:chgData name="Burcin Mustafa" userId="24dafbf71ba78fc0" providerId="LiveId" clId="{54732258-4C6F-4FE6-BABF-721304D71382}" dt="2023-12-30T14:10:19.670" v="15" actId="12"/>
          <ac:spMkLst>
            <pc:docMk/>
            <pc:sldMk cId="0" sldId="257"/>
            <ac:spMk id="159" creationId="{00000000-0000-0000-0000-000000000000}"/>
          </ac:spMkLst>
        </pc:spChg>
        <pc:spChg chg="del">
          <ac:chgData name="Burcin Mustafa" userId="24dafbf71ba78fc0" providerId="LiveId" clId="{54732258-4C6F-4FE6-BABF-721304D71382}" dt="2023-12-30T14:09:31.641" v="12" actId="478"/>
          <ac:spMkLst>
            <pc:docMk/>
            <pc:sldMk cId="0" sldId="257"/>
            <ac:spMk id="160" creationId="{00000000-0000-0000-0000-000000000000}"/>
          </ac:spMkLst>
        </pc:spChg>
      </pc:sldChg>
      <pc:sldChg chg="modSp mod">
        <pc:chgData name="Burcin Mustafa" userId="24dafbf71ba78fc0" providerId="LiveId" clId="{54732258-4C6F-4FE6-BABF-721304D71382}" dt="2023-12-30T14:09:59.685" v="13"/>
        <pc:sldMkLst>
          <pc:docMk/>
          <pc:sldMk cId="0" sldId="258"/>
        </pc:sldMkLst>
        <pc:spChg chg="mod">
          <ac:chgData name="Burcin Mustafa" userId="24dafbf71ba78fc0" providerId="LiveId" clId="{54732258-4C6F-4FE6-BABF-721304D71382}" dt="2023-12-30T14:09:59.685" v="13"/>
          <ac:spMkLst>
            <pc:docMk/>
            <pc:sldMk cId="0" sldId="258"/>
            <ac:spMk id="154" creationId="{00000000-0000-0000-0000-000000000000}"/>
          </ac:spMkLst>
        </pc:spChg>
      </pc:sldChg>
      <pc:sldChg chg="modSp del mod">
        <pc:chgData name="Burcin Mustafa" userId="24dafbf71ba78fc0" providerId="LiveId" clId="{54732258-4C6F-4FE6-BABF-721304D71382}" dt="2023-12-30T14:11:34.464" v="24" actId="33524"/>
        <pc:sldMkLst>
          <pc:docMk/>
          <pc:sldMk cId="0" sldId="261"/>
        </pc:sldMkLst>
        <pc:spChg chg="mod">
          <ac:chgData name="Burcin Mustafa" userId="24dafbf71ba78fc0" providerId="LiveId" clId="{54732258-4C6F-4FE6-BABF-721304D71382}" dt="2023-12-30T14:11:34.464" v="24" actId="33524"/>
          <ac:spMkLst>
            <pc:docMk/>
            <pc:sldMk cId="0" sldId="261"/>
            <ac:spMk id="180" creationId="{00000000-0000-0000-0000-000000000000}"/>
          </ac:spMkLst>
        </pc:spChg>
      </pc:sldChg>
      <pc:sldChg chg="modSp del mod">
        <pc:chgData name="Burcin Mustafa" userId="24dafbf71ba78fc0" providerId="LiveId" clId="{54732258-4C6F-4FE6-BABF-721304D71382}" dt="2023-12-30T14:11:50.142" v="25" actId="33524"/>
        <pc:sldMkLst>
          <pc:docMk/>
          <pc:sldMk cId="0" sldId="262"/>
        </pc:sldMkLst>
        <pc:spChg chg="mod">
          <ac:chgData name="Burcin Mustafa" userId="24dafbf71ba78fc0" providerId="LiveId" clId="{54732258-4C6F-4FE6-BABF-721304D71382}" dt="2023-12-30T14:11:50.142" v="25" actId="33524"/>
          <ac:spMkLst>
            <pc:docMk/>
            <pc:sldMk cId="0" sldId="262"/>
            <ac:spMk id="186" creationId="{00000000-0000-0000-0000-000000000000}"/>
          </ac:spMkLst>
        </pc:spChg>
      </pc:sldChg>
      <pc:sldChg chg="del">
        <pc:chgData name="Burcin Mustafa" userId="24dafbf71ba78fc0" providerId="LiveId" clId="{54732258-4C6F-4FE6-BABF-721304D71382}" dt="2023-12-30T14:09:22.968" v="10" actId="47"/>
        <pc:sldMkLst>
          <pc:docMk/>
          <pc:sldMk cId="0" sldId="263"/>
        </pc:sldMkLst>
      </pc:sldChg>
      <pc:sldChg chg="del">
        <pc:chgData name="Burcin Mustafa" userId="24dafbf71ba78fc0" providerId="LiveId" clId="{54732258-4C6F-4FE6-BABF-721304D71382}" dt="2023-12-30T14:09:23.882" v="11" actId="47"/>
        <pc:sldMkLst>
          <pc:docMk/>
          <pc:sldMk cId="0" sldId="265"/>
        </pc:sldMkLst>
      </pc:sldChg>
      <pc:sldChg chg="modSp mod">
        <pc:chgData name="Burcin Mustafa" userId="24dafbf71ba78fc0" providerId="LiveId" clId="{54732258-4C6F-4FE6-BABF-721304D71382}" dt="2023-12-30T14:13:20.572" v="27" actId="207"/>
        <pc:sldMkLst>
          <pc:docMk/>
          <pc:sldMk cId="0" sldId="269"/>
        </pc:sldMkLst>
        <pc:spChg chg="mod">
          <ac:chgData name="Burcin Mustafa" userId="24dafbf71ba78fc0" providerId="LiveId" clId="{54732258-4C6F-4FE6-BABF-721304D71382}" dt="2023-12-30T14:13:20.572" v="27" actId="207"/>
          <ac:spMkLst>
            <pc:docMk/>
            <pc:sldMk cId="0" sldId="269"/>
            <ac:spMk id="250" creationId="{00000000-0000-0000-0000-000000000000}"/>
          </ac:spMkLst>
        </pc:spChg>
        <pc:cxnChg chg="mod">
          <ac:chgData name="Burcin Mustafa" userId="24dafbf71ba78fc0" providerId="LiveId" clId="{54732258-4C6F-4FE6-BABF-721304D71382}" dt="2023-12-30T14:13:12.019" v="26" actId="692"/>
          <ac:cxnSpMkLst>
            <pc:docMk/>
            <pc:sldMk cId="0" sldId="269"/>
            <ac:cxnSpMk id="251" creationId="{00000000-0000-0000-0000-000000000000}"/>
          </ac:cxnSpMkLst>
        </pc:cxnChg>
      </pc:sldChg>
      <pc:sldChg chg="modSp mod">
        <pc:chgData name="Burcin Mustafa" userId="24dafbf71ba78fc0" providerId="LiveId" clId="{54732258-4C6F-4FE6-BABF-721304D71382}" dt="2023-12-30T14:14:15.928" v="29" actId="20577"/>
        <pc:sldMkLst>
          <pc:docMk/>
          <pc:sldMk cId="0" sldId="270"/>
        </pc:sldMkLst>
        <pc:spChg chg="mod">
          <ac:chgData name="Burcin Mustafa" userId="24dafbf71ba78fc0" providerId="LiveId" clId="{54732258-4C6F-4FE6-BABF-721304D71382}" dt="2023-12-30T14:14:15.928" v="29" actId="20577"/>
          <ac:spMkLst>
            <pc:docMk/>
            <pc:sldMk cId="0" sldId="270"/>
            <ac:spMk id="260" creationId="{00000000-0000-0000-0000-000000000000}"/>
          </ac:spMkLst>
        </pc:spChg>
      </pc:sldChg>
      <pc:sldChg chg="del">
        <pc:chgData name="Burcin Mustafa" userId="24dafbf71ba78fc0" providerId="LiveId" clId="{54732258-4C6F-4FE6-BABF-721304D71382}" dt="2023-12-30T14:09:16.068" v="0" actId="47"/>
        <pc:sldMkLst>
          <pc:docMk/>
          <pc:sldMk cId="0" sldId="284"/>
        </pc:sldMkLst>
      </pc:sldChg>
      <pc:sldChg chg="del">
        <pc:chgData name="Burcin Mustafa" userId="24dafbf71ba78fc0" providerId="LiveId" clId="{54732258-4C6F-4FE6-BABF-721304D71382}" dt="2023-12-30T14:09:16.469" v="1" actId="47"/>
        <pc:sldMkLst>
          <pc:docMk/>
          <pc:sldMk cId="2814552451" sldId="405"/>
        </pc:sldMkLst>
      </pc:sldChg>
      <pc:sldChg chg="del">
        <pc:chgData name="Burcin Mustafa" userId="24dafbf71ba78fc0" providerId="LiveId" clId="{54732258-4C6F-4FE6-BABF-721304D71382}" dt="2023-12-30T14:09:16.897" v="2" actId="47"/>
        <pc:sldMkLst>
          <pc:docMk/>
          <pc:sldMk cId="3091844311" sldId="406"/>
        </pc:sldMkLst>
      </pc:sldChg>
      <pc:sldChg chg="del">
        <pc:chgData name="Burcin Mustafa" userId="24dafbf71ba78fc0" providerId="LiveId" clId="{54732258-4C6F-4FE6-BABF-721304D71382}" dt="2023-12-30T14:09:17.731" v="4" actId="47"/>
        <pc:sldMkLst>
          <pc:docMk/>
          <pc:sldMk cId="2292443316" sldId="408"/>
        </pc:sldMkLst>
      </pc:sldChg>
      <pc:sldChg chg="del">
        <pc:chgData name="Burcin Mustafa" userId="24dafbf71ba78fc0" providerId="LiveId" clId="{54732258-4C6F-4FE6-BABF-721304D71382}" dt="2023-12-30T14:09:18.014" v="5" actId="47"/>
        <pc:sldMkLst>
          <pc:docMk/>
          <pc:sldMk cId="3111759742" sldId="409"/>
        </pc:sldMkLst>
      </pc:sldChg>
      <pc:sldChg chg="del">
        <pc:chgData name="Burcin Mustafa" userId="24dafbf71ba78fc0" providerId="LiveId" clId="{54732258-4C6F-4FE6-BABF-721304D71382}" dt="2023-12-30T14:09:17.305" v="3" actId="47"/>
        <pc:sldMkLst>
          <pc:docMk/>
          <pc:sldMk cId="2780498522" sldId="410"/>
        </pc:sldMkLst>
      </pc:sldChg>
      <pc:sldChg chg="del">
        <pc:chgData name="Burcin Mustafa" userId="24dafbf71ba78fc0" providerId="LiveId" clId="{54732258-4C6F-4FE6-BABF-721304D71382}" dt="2023-12-30T14:09:18.274" v="6" actId="47"/>
        <pc:sldMkLst>
          <pc:docMk/>
          <pc:sldMk cId="1756566182" sldId="411"/>
        </pc:sldMkLst>
      </pc:sldChg>
      <pc:sldChg chg="del">
        <pc:chgData name="Burcin Mustafa" userId="24dafbf71ba78fc0" providerId="LiveId" clId="{54732258-4C6F-4FE6-BABF-721304D71382}" dt="2023-12-30T14:09:18.500" v="7" actId="47"/>
        <pc:sldMkLst>
          <pc:docMk/>
          <pc:sldMk cId="0" sldId="4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6a511896e5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6a511896e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6a511896e5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6a511896e5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6a511896e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6a511896e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hasCustomPrompt="1"/>
          </p:nvPr>
        </p:nvSpPr>
        <p:spPr>
          <a:xfrm>
            <a:off x="866442" y="4777380"/>
            <a:ext cx="6620968" cy="861420"/>
          </a:xfrm>
        </p:spPr>
        <p:txBody>
          <a:bodyPr anchor="t"/>
          <a:lstStyle>
            <a:lvl1pPr marL="0" indent="0" algn="l">
              <a:buNone/>
              <a:defRPr cap="none">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9820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7"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6058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011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09661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6434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9921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9040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12835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635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1075" y="1097281"/>
            <a:ext cx="8849802" cy="5445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598218"/>
            <a:ext cx="564544" cy="250612"/>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6206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2825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7"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1952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8" name="Footer Placeholder 7"/>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9" name="Slide Number Placeholder 8"/>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7246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3"/>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4"/>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1409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2"/>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3"/>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1535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5933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7"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1053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 y="9170"/>
            <a:ext cx="9144001" cy="99059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51075" y="1250381"/>
            <a:ext cx="8849802" cy="52920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7357" y="6560255"/>
            <a:ext cx="667910" cy="295062"/>
          </a:xfrm>
          <a:prstGeom prst="rect">
            <a:avLst/>
          </a:prstGeom>
        </p:spPr>
        <p:txBody>
          <a:bodyPr vert="horz" lIns="91440" tIns="45720" rIns="91440" bIns="45720" rtlCol="0" anchor="b"/>
          <a:lstStyle>
            <a:lvl1pPr algn="ctr">
              <a:defRPr sz="1400" b="0" i="0">
                <a:solidFill>
                  <a:schemeClr val="tx1">
                    <a:tint val="75000"/>
                  </a:schemeClr>
                </a:solidFill>
              </a:defRPr>
            </a:lvl1pPr>
          </a:lstStyle>
          <a:p>
            <a:fld id="{00000000-1234-1234-1234-123412341234}" type="slidenum">
              <a:rPr lang="en-GB" smtClean="0"/>
              <a:pPr/>
              <a:t>‹#›</a:t>
            </a:fld>
            <a:endParaRPr lang="en-GB" dirty="0"/>
          </a:p>
        </p:txBody>
      </p:sp>
      <p:sp>
        <p:nvSpPr>
          <p:cNvPr id="7" name="TextBox 6">
            <a:extLst>
              <a:ext uri="{FF2B5EF4-FFF2-40B4-BE49-F238E27FC236}">
                <a16:creationId xmlns:a16="http://schemas.microsoft.com/office/drawing/2014/main" id="{056941DF-D527-8AC5-B109-7B1E15210423}"/>
              </a:ext>
            </a:extLst>
          </p:cNvPr>
          <p:cNvSpPr txBox="1"/>
          <p:nvPr userDrawn="1"/>
        </p:nvSpPr>
        <p:spPr>
          <a:xfrm>
            <a:off x="6918912" y="6542459"/>
            <a:ext cx="2081965" cy="246221"/>
          </a:xfrm>
          <a:prstGeom prst="rect">
            <a:avLst/>
          </a:prstGeom>
          <a:noFill/>
        </p:spPr>
        <p:txBody>
          <a:bodyPr wrap="square" rtlCol="0">
            <a:spAutoFit/>
          </a:bodyPr>
          <a:lstStyle/>
          <a:p>
            <a:r>
              <a:rPr lang="en-GB" sz="1000">
                <a:solidFill>
                  <a:schemeClr val="tx1">
                    <a:alpha val="18000"/>
                  </a:schemeClr>
                </a:solidFill>
              </a:rPr>
              <a:t>Prepared by </a:t>
            </a:r>
            <a:r>
              <a:rPr lang="en-GB" sz="1000" dirty="0">
                <a:solidFill>
                  <a:schemeClr val="tx1">
                    <a:alpha val="18000"/>
                  </a:schemeClr>
                </a:solidFill>
              </a:rPr>
              <a:t>Dr Burcin Mustafa</a:t>
            </a:r>
          </a:p>
        </p:txBody>
      </p:sp>
    </p:spTree>
    <p:extLst>
      <p:ext uri="{BB962C8B-B14F-4D97-AF65-F5344CB8AC3E}">
        <p14:creationId xmlns:p14="http://schemas.microsoft.com/office/powerpoint/2010/main" val="3156012827"/>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lvl1pPr algn="ctr" defTabSz="457207"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p:nvPr/>
        </p:nvSpPr>
        <p:spPr>
          <a:xfrm>
            <a:off x="0" y="0"/>
            <a:ext cx="9144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4" name="Picture 3" descr="A map of the world made of pasta&#10;&#10;Description automatically generated">
            <a:extLst>
              <a:ext uri="{FF2B5EF4-FFF2-40B4-BE49-F238E27FC236}">
                <a16:creationId xmlns:a16="http://schemas.microsoft.com/office/drawing/2014/main" id="{3911FC2A-30BA-2D49-27F9-D24D9DEFE2E7}"/>
              </a:ext>
            </a:extLst>
          </p:cNvPr>
          <p:cNvPicPr>
            <a:picLocks noChangeAspect="1"/>
          </p:cNvPicPr>
          <p:nvPr/>
        </p:nvPicPr>
        <p:blipFill>
          <a:blip r:embed="rId3"/>
          <a:stretch>
            <a:fillRect/>
          </a:stretch>
        </p:blipFill>
        <p:spPr>
          <a:xfrm flipV="1">
            <a:off x="-16935" y="1"/>
            <a:ext cx="9143999" cy="6855634"/>
          </a:xfrm>
          <a:prstGeom prst="rect">
            <a:avLst/>
          </a:prstGeom>
        </p:spPr>
      </p:pic>
      <p:sp>
        <p:nvSpPr>
          <p:cNvPr id="153" name="Google Shape;153;p1"/>
          <p:cNvSpPr txBox="1">
            <a:spLocks noGrp="1"/>
          </p:cNvSpPr>
          <p:nvPr>
            <p:ph type="ctrTitle"/>
          </p:nvPr>
        </p:nvSpPr>
        <p:spPr>
          <a:xfrm>
            <a:off x="0" y="2365"/>
            <a:ext cx="9144000" cy="77525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000"/>
              <a:buFont typeface="Century Gothic"/>
              <a:buNone/>
            </a:pPr>
            <a:r>
              <a:rPr lang="en-GB" sz="3200" b="1" dirty="0">
                <a:solidFill>
                  <a:schemeClr val="lt1"/>
                </a:solidFill>
                <a:effectLst>
                  <a:outerShdw blurRad="38100" dist="38100" dir="2700000" algn="tl">
                    <a:srgbClr val="000000">
                      <a:alpha val="43137"/>
                    </a:srgbClr>
                  </a:outerShdw>
                </a:effectLst>
              </a:rPr>
              <a:t>ENG103 Research Writing Techniques</a:t>
            </a:r>
            <a:endParaRPr dirty="0">
              <a:effectLst>
                <a:outerShdw blurRad="38100" dist="38100" dir="2700000" algn="tl">
                  <a:srgbClr val="000000">
                    <a:alpha val="43137"/>
                  </a:srgbClr>
                </a:outerShdw>
              </a:effectLst>
            </a:endParaRPr>
          </a:p>
        </p:txBody>
      </p:sp>
      <p:sp>
        <p:nvSpPr>
          <p:cNvPr id="154" name="Google Shape;154;p1"/>
          <p:cNvSpPr txBox="1">
            <a:spLocks noGrp="1"/>
          </p:cNvSpPr>
          <p:nvPr>
            <p:ph type="subTitle" idx="1"/>
          </p:nvPr>
        </p:nvSpPr>
        <p:spPr>
          <a:xfrm>
            <a:off x="0" y="777616"/>
            <a:ext cx="9127064" cy="65695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sz="1600" b="1" dirty="0">
                <a:solidFill>
                  <a:schemeClr val="lt1"/>
                </a:solidFill>
                <a:effectLst>
                  <a:outerShdw blurRad="38100" dist="38100" dir="2700000" algn="tl">
                    <a:srgbClr val="000000">
                      <a:alpha val="43137"/>
                    </a:srgbClr>
                  </a:outerShdw>
                </a:effectLst>
              </a:rPr>
              <a:t>AS2, G5: Survey Development</a:t>
            </a:r>
          </a:p>
          <a:p>
            <a:pPr marL="0" lvl="0" indent="0" algn="l" rtl="0">
              <a:lnSpc>
                <a:spcPct val="100000"/>
              </a:lnSpc>
              <a:spcBef>
                <a:spcPts val="0"/>
              </a:spcBef>
              <a:spcAft>
                <a:spcPts val="0"/>
              </a:spcAft>
              <a:buSzPts val="1600"/>
              <a:buNone/>
            </a:pPr>
            <a:endParaRPr lang="en-US" b="1" dirty="0">
              <a:solidFill>
                <a:schemeClr val="lt1"/>
              </a:solidFill>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C5184C80-39E9-2ED2-A01C-B0F4D6EABBF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8" descr="Graphical user interface, text, application&#10;&#10;Description automatically generated"/>
          <p:cNvPicPr preferRelativeResize="0"/>
          <p:nvPr/>
        </p:nvPicPr>
        <p:blipFill rotWithShape="1">
          <a:blip r:embed="rId3">
            <a:alphaModFix/>
          </a:blip>
          <a:srcRect/>
          <a:stretch/>
        </p:blipFill>
        <p:spPr>
          <a:xfrm>
            <a:off x="4443662" y="1334730"/>
            <a:ext cx="4700337" cy="5418328"/>
          </a:xfrm>
          <a:prstGeom prst="rect">
            <a:avLst/>
          </a:prstGeom>
          <a:noFill/>
          <a:ln>
            <a:noFill/>
          </a:ln>
        </p:spPr>
      </p:pic>
      <p:sp>
        <p:nvSpPr>
          <p:cNvPr id="222" name="Google Shape;222;p8"/>
          <p:cNvSpPr txBox="1">
            <a:spLocks noGrp="1"/>
          </p:cNvSpPr>
          <p:nvPr>
            <p:ph type="body" idx="1"/>
          </p:nvPr>
        </p:nvSpPr>
        <p:spPr>
          <a:xfrm>
            <a:off x="188107" y="1212574"/>
            <a:ext cx="2194146" cy="54168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960"/>
              <a:buNone/>
            </a:pPr>
            <a:r>
              <a:rPr lang="en-GB" sz="1200"/>
              <a:t>Once complete, your form should be similar to this. </a:t>
            </a:r>
            <a:endParaRPr/>
          </a:p>
          <a:p>
            <a:pPr marL="0" lvl="0" indent="0" algn="l" rtl="0">
              <a:spcBef>
                <a:spcPts val="1000"/>
              </a:spcBef>
              <a:spcAft>
                <a:spcPts val="0"/>
              </a:spcAft>
              <a:buSzPts val="960"/>
              <a:buNone/>
            </a:pPr>
            <a:endParaRPr sz="1200"/>
          </a:p>
          <a:p>
            <a:pPr marL="0" lvl="0" indent="0" algn="l" rtl="0">
              <a:spcBef>
                <a:spcPts val="1000"/>
              </a:spcBef>
              <a:spcAft>
                <a:spcPts val="0"/>
              </a:spcAft>
              <a:buSzPts val="960"/>
              <a:buNone/>
            </a:pPr>
            <a:r>
              <a:rPr lang="en-GB" sz="1200"/>
              <a:t>9) You can no move on to your next questions by clicking the + icon here. </a:t>
            </a:r>
            <a:endParaRPr/>
          </a:p>
        </p:txBody>
      </p:sp>
      <p:cxnSp>
        <p:nvCxnSpPr>
          <p:cNvPr id="224" name="Google Shape;224;p8"/>
          <p:cNvCxnSpPr/>
          <p:nvPr/>
        </p:nvCxnSpPr>
        <p:spPr>
          <a:xfrm>
            <a:off x="2105526" y="1541615"/>
            <a:ext cx="2001253" cy="0"/>
          </a:xfrm>
          <a:prstGeom prst="straightConnector1">
            <a:avLst/>
          </a:prstGeom>
          <a:noFill/>
          <a:ln w="38100" cap="flat" cmpd="sng">
            <a:solidFill>
              <a:schemeClr val="accent1"/>
            </a:solidFill>
            <a:prstDash val="solid"/>
            <a:round/>
            <a:headEnd type="none" w="sm" len="sm"/>
            <a:tailEnd type="triangle" w="med" len="med"/>
          </a:ln>
        </p:spPr>
      </p:cxnSp>
      <p:cxnSp>
        <p:nvCxnSpPr>
          <p:cNvPr id="225" name="Google Shape;225;p8"/>
          <p:cNvCxnSpPr/>
          <p:nvPr/>
        </p:nvCxnSpPr>
        <p:spPr>
          <a:xfrm>
            <a:off x="2105526" y="2536226"/>
            <a:ext cx="6637421" cy="0"/>
          </a:xfrm>
          <a:prstGeom prst="straightConnector1">
            <a:avLst/>
          </a:prstGeom>
          <a:noFill/>
          <a:ln w="38100" cap="flat" cmpd="sng">
            <a:solidFill>
              <a:schemeClr val="accent1"/>
            </a:solidFill>
            <a:prstDash val="solid"/>
            <a:round/>
            <a:headEnd type="none" w="sm" len="sm"/>
            <a:tailEnd type="triangle" w="med" len="med"/>
          </a:ln>
        </p:spPr>
      </p:cxnSp>
      <p:sp>
        <p:nvSpPr>
          <p:cNvPr id="4" name="Google Shape;166;g16a511896e5_0_1">
            <a:extLst>
              <a:ext uri="{FF2B5EF4-FFF2-40B4-BE49-F238E27FC236}">
                <a16:creationId xmlns:a16="http://schemas.microsoft.com/office/drawing/2014/main" id="{301F31A0-3E0E-E7C9-276C-607CBB074F54}"/>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Creating a Google Questionnaire </a:t>
            </a:r>
            <a:br>
              <a:rPr lang="en-GB" dirty="0"/>
            </a:br>
            <a:endParaRPr lang="en-GB" dirty="0"/>
          </a:p>
        </p:txBody>
      </p:sp>
      <p:sp>
        <p:nvSpPr>
          <p:cNvPr id="2" name="Slide Number Placeholder 1">
            <a:extLst>
              <a:ext uri="{FF2B5EF4-FFF2-40B4-BE49-F238E27FC236}">
                <a16:creationId xmlns:a16="http://schemas.microsoft.com/office/drawing/2014/main" id="{6B84C380-ACFE-3977-0B10-A5F968D8D440}"/>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1" name="Google Shape;231;p9" descr="Graphical user interface, text, application, email&#10;&#10;Description automatically generated"/>
          <p:cNvPicPr preferRelativeResize="0">
            <a:picLocks noGrp="1"/>
          </p:cNvPicPr>
          <p:nvPr>
            <p:ph type="body" idx="1"/>
          </p:nvPr>
        </p:nvPicPr>
        <p:blipFill rotWithShape="1">
          <a:blip r:embed="rId3">
            <a:alphaModFix/>
          </a:blip>
          <a:srcRect/>
          <a:stretch/>
        </p:blipFill>
        <p:spPr>
          <a:xfrm>
            <a:off x="2529052" y="1212574"/>
            <a:ext cx="6254502" cy="3787357"/>
          </a:xfrm>
          <a:prstGeom prst="rect">
            <a:avLst/>
          </a:prstGeom>
          <a:noFill/>
          <a:ln>
            <a:noFill/>
          </a:ln>
        </p:spPr>
      </p:pic>
      <p:sp>
        <p:nvSpPr>
          <p:cNvPr id="232" name="Google Shape;232;p9"/>
          <p:cNvSpPr txBox="1"/>
          <p:nvPr/>
        </p:nvSpPr>
        <p:spPr>
          <a:xfrm>
            <a:off x="188107" y="1212574"/>
            <a:ext cx="2194146" cy="54168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960"/>
              <a:buFont typeface="Noto Sans Symbols"/>
              <a:buNone/>
            </a:pPr>
            <a:r>
              <a:rPr lang="en-GB" sz="1200" b="0" i="0" u="none" strike="noStrike" cap="none">
                <a:solidFill>
                  <a:schemeClr val="lt1"/>
                </a:solidFill>
                <a:latin typeface="Century Gothic"/>
                <a:ea typeface="Century Gothic"/>
                <a:cs typeface="Century Gothic"/>
                <a:sym typeface="Century Gothic"/>
              </a:rPr>
              <a:t>10) You can change the type of questions here, but if you are using the Likert Scale use the Multiple choice option.</a:t>
            </a:r>
            <a:endParaRPr/>
          </a:p>
          <a:p>
            <a:pPr marL="0" marR="0" lvl="0" indent="0" algn="l" rtl="0">
              <a:spcBef>
                <a:spcPts val="1000"/>
              </a:spcBef>
              <a:spcAft>
                <a:spcPts val="0"/>
              </a:spcAft>
              <a:buClr>
                <a:schemeClr val="accent1"/>
              </a:buClr>
              <a:buSzPts val="960"/>
              <a:buFont typeface="Noto Sans Symbols"/>
              <a:buNone/>
            </a:pPr>
            <a:endParaRPr sz="12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960"/>
              <a:buFont typeface="Noto Sans Symbols"/>
              <a:buNone/>
            </a:pPr>
            <a:r>
              <a:rPr lang="en-GB" sz="1200" b="0" i="0" u="none" strike="noStrike" cap="none">
                <a:solidFill>
                  <a:schemeClr val="lt1"/>
                </a:solidFill>
                <a:latin typeface="Century Gothic"/>
                <a:ea typeface="Century Gothic"/>
                <a:cs typeface="Century Gothic"/>
                <a:sym typeface="Century Gothic"/>
              </a:rPr>
              <a:t>11) Remember to select required for all your questions. </a:t>
            </a:r>
            <a:endParaRPr/>
          </a:p>
        </p:txBody>
      </p:sp>
      <p:cxnSp>
        <p:nvCxnSpPr>
          <p:cNvPr id="233" name="Google Shape;233;p9"/>
          <p:cNvCxnSpPr/>
          <p:nvPr/>
        </p:nvCxnSpPr>
        <p:spPr>
          <a:xfrm rot="10800000" flipH="1">
            <a:off x="1467853" y="1708484"/>
            <a:ext cx="6340642" cy="370542"/>
          </a:xfrm>
          <a:prstGeom prst="straightConnector1">
            <a:avLst/>
          </a:prstGeom>
          <a:noFill/>
          <a:ln w="38100" cap="flat" cmpd="sng">
            <a:solidFill>
              <a:schemeClr val="accent1"/>
            </a:solidFill>
            <a:prstDash val="solid"/>
            <a:round/>
            <a:headEnd type="none" w="sm" len="sm"/>
            <a:tailEnd type="triangle" w="med" len="med"/>
          </a:ln>
        </p:spPr>
      </p:cxnSp>
      <p:cxnSp>
        <p:nvCxnSpPr>
          <p:cNvPr id="234" name="Google Shape;234;p9"/>
          <p:cNvCxnSpPr/>
          <p:nvPr/>
        </p:nvCxnSpPr>
        <p:spPr>
          <a:xfrm>
            <a:off x="1054769" y="3094427"/>
            <a:ext cx="6380747" cy="1573826"/>
          </a:xfrm>
          <a:prstGeom prst="straightConnector1">
            <a:avLst/>
          </a:prstGeom>
          <a:noFill/>
          <a:ln w="38100" cap="flat" cmpd="sng">
            <a:solidFill>
              <a:schemeClr val="accent1"/>
            </a:solidFill>
            <a:prstDash val="solid"/>
            <a:round/>
            <a:headEnd type="none" w="sm" len="sm"/>
            <a:tailEnd type="triangle" w="med" len="med"/>
          </a:ln>
        </p:spPr>
      </p:cxnSp>
      <p:sp>
        <p:nvSpPr>
          <p:cNvPr id="4" name="Google Shape;166;g16a511896e5_0_1">
            <a:extLst>
              <a:ext uri="{FF2B5EF4-FFF2-40B4-BE49-F238E27FC236}">
                <a16:creationId xmlns:a16="http://schemas.microsoft.com/office/drawing/2014/main" id="{F114A8DA-A61A-0BF0-3FD1-9635C6F7AD10}"/>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Creating a Google Questionnaire </a:t>
            </a:r>
            <a:br>
              <a:rPr lang="en-GB" dirty="0"/>
            </a:br>
            <a:endParaRPr lang="en-GB" dirty="0"/>
          </a:p>
        </p:txBody>
      </p:sp>
      <p:sp>
        <p:nvSpPr>
          <p:cNvPr id="2" name="Slide Number Placeholder 1">
            <a:extLst>
              <a:ext uri="{FF2B5EF4-FFF2-40B4-BE49-F238E27FC236}">
                <a16:creationId xmlns:a16="http://schemas.microsoft.com/office/drawing/2014/main" id="{D26A5AA2-5C9F-1D34-BFEF-3459F69C081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10"/>
          <p:cNvSpPr txBox="1"/>
          <p:nvPr/>
        </p:nvSpPr>
        <p:spPr>
          <a:xfrm>
            <a:off x="188107" y="1212574"/>
            <a:ext cx="2194146" cy="54168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960"/>
              <a:buFont typeface="Noto Sans Symbols"/>
              <a:buNone/>
            </a:pPr>
            <a:r>
              <a:rPr lang="en-GB" sz="1200" b="0" i="0" u="none" strike="noStrike" cap="none">
                <a:solidFill>
                  <a:schemeClr val="lt1"/>
                </a:solidFill>
                <a:latin typeface="Century Gothic"/>
                <a:ea typeface="Century Gothic"/>
                <a:cs typeface="Century Gothic"/>
                <a:sym typeface="Century Gothic"/>
              </a:rPr>
              <a:t>12) Once your questions are complete you can preview them by pressing the eye icon.  </a:t>
            </a:r>
            <a:endParaRPr/>
          </a:p>
          <a:p>
            <a:pPr marL="0" marR="0" lvl="0" indent="0" algn="l" rtl="0">
              <a:spcBef>
                <a:spcPts val="1000"/>
              </a:spcBef>
              <a:spcAft>
                <a:spcPts val="0"/>
              </a:spcAft>
              <a:buClr>
                <a:schemeClr val="accent1"/>
              </a:buClr>
              <a:buSzPts val="960"/>
              <a:buFont typeface="Noto Sans Symbols"/>
              <a:buNone/>
            </a:pPr>
            <a:endParaRPr sz="12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960"/>
              <a:buFont typeface="Noto Sans Symbols"/>
              <a:buNone/>
            </a:pPr>
            <a:r>
              <a:rPr lang="en-GB" sz="1200" b="0" i="0" u="none" strike="noStrike" cap="none">
                <a:solidFill>
                  <a:schemeClr val="lt1"/>
                </a:solidFill>
                <a:latin typeface="Century Gothic"/>
                <a:ea typeface="Century Gothic"/>
                <a:cs typeface="Century Gothic"/>
                <a:sym typeface="Century Gothic"/>
              </a:rPr>
              <a:t>13) Once you are ready to send your questionnaire to your participants click on send. </a:t>
            </a:r>
            <a:endParaRPr/>
          </a:p>
        </p:txBody>
      </p:sp>
      <p:pic>
        <p:nvPicPr>
          <p:cNvPr id="241" name="Google Shape;241;p10" descr="Graphical user interface, text, application, email&#10;&#10;Description automatically generated"/>
          <p:cNvPicPr preferRelativeResize="0"/>
          <p:nvPr/>
        </p:nvPicPr>
        <p:blipFill rotWithShape="1">
          <a:blip r:embed="rId3">
            <a:alphaModFix/>
          </a:blip>
          <a:srcRect/>
          <a:stretch/>
        </p:blipFill>
        <p:spPr>
          <a:xfrm>
            <a:off x="2588186" y="1212574"/>
            <a:ext cx="6172057" cy="5416826"/>
          </a:xfrm>
          <a:prstGeom prst="rect">
            <a:avLst/>
          </a:prstGeom>
          <a:noFill/>
          <a:ln>
            <a:noFill/>
          </a:ln>
        </p:spPr>
      </p:pic>
      <p:cxnSp>
        <p:nvCxnSpPr>
          <p:cNvPr id="242" name="Google Shape;242;p10"/>
          <p:cNvCxnSpPr/>
          <p:nvPr/>
        </p:nvCxnSpPr>
        <p:spPr>
          <a:xfrm rot="10800000" flipH="1">
            <a:off x="1363579" y="1475874"/>
            <a:ext cx="5398170" cy="433137"/>
          </a:xfrm>
          <a:prstGeom prst="straightConnector1">
            <a:avLst/>
          </a:prstGeom>
          <a:noFill/>
          <a:ln w="38100" cap="flat" cmpd="sng">
            <a:solidFill>
              <a:schemeClr val="accent1"/>
            </a:solidFill>
            <a:prstDash val="solid"/>
            <a:round/>
            <a:headEnd type="none" w="sm" len="sm"/>
            <a:tailEnd type="triangle" w="med" len="med"/>
          </a:ln>
        </p:spPr>
      </p:cxnSp>
      <p:cxnSp>
        <p:nvCxnSpPr>
          <p:cNvPr id="243" name="Google Shape;243;p10"/>
          <p:cNvCxnSpPr/>
          <p:nvPr/>
        </p:nvCxnSpPr>
        <p:spPr>
          <a:xfrm rot="10800000" flipH="1">
            <a:off x="778042" y="1475874"/>
            <a:ext cx="7162800" cy="1548063"/>
          </a:xfrm>
          <a:prstGeom prst="straightConnector1">
            <a:avLst/>
          </a:prstGeom>
          <a:noFill/>
          <a:ln w="38100" cap="flat" cmpd="sng">
            <a:solidFill>
              <a:schemeClr val="accent1"/>
            </a:solidFill>
            <a:prstDash val="solid"/>
            <a:round/>
            <a:headEnd type="none" w="sm" len="sm"/>
            <a:tailEnd type="triangle" w="med" len="med"/>
          </a:ln>
        </p:spPr>
      </p:cxnSp>
      <p:sp>
        <p:nvSpPr>
          <p:cNvPr id="4" name="Google Shape;166;g16a511896e5_0_1">
            <a:extLst>
              <a:ext uri="{FF2B5EF4-FFF2-40B4-BE49-F238E27FC236}">
                <a16:creationId xmlns:a16="http://schemas.microsoft.com/office/drawing/2014/main" id="{C92AE315-C67B-18F5-824C-4E46AE243F8E}"/>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Creating a Google Questionnaire </a:t>
            </a:r>
            <a:br>
              <a:rPr lang="en-GB" dirty="0"/>
            </a:br>
            <a:endParaRPr lang="en-GB" dirty="0"/>
          </a:p>
        </p:txBody>
      </p:sp>
      <p:sp>
        <p:nvSpPr>
          <p:cNvPr id="2" name="Slide Number Placeholder 1">
            <a:extLst>
              <a:ext uri="{FF2B5EF4-FFF2-40B4-BE49-F238E27FC236}">
                <a16:creationId xmlns:a16="http://schemas.microsoft.com/office/drawing/2014/main" id="{78D06C13-0340-0B53-0A3A-AFC2C9C009D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1" descr="Graphical user interface, text, application, email&#10;&#10;Description automatically generated"/>
          <p:cNvPicPr preferRelativeResize="0"/>
          <p:nvPr/>
        </p:nvPicPr>
        <p:blipFill rotWithShape="1">
          <a:blip r:embed="rId3">
            <a:alphaModFix/>
          </a:blip>
          <a:srcRect/>
          <a:stretch/>
        </p:blipFill>
        <p:spPr>
          <a:xfrm>
            <a:off x="3241508" y="1212574"/>
            <a:ext cx="5124450" cy="4867275"/>
          </a:xfrm>
          <a:prstGeom prst="rect">
            <a:avLst/>
          </a:prstGeom>
          <a:noFill/>
          <a:ln>
            <a:noFill/>
          </a:ln>
        </p:spPr>
      </p:pic>
      <p:sp>
        <p:nvSpPr>
          <p:cNvPr id="250" name="Google Shape;250;p11"/>
          <p:cNvSpPr txBox="1"/>
          <p:nvPr/>
        </p:nvSpPr>
        <p:spPr>
          <a:xfrm>
            <a:off x="188107" y="1212574"/>
            <a:ext cx="2194146" cy="54168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960"/>
              <a:buFont typeface="Noto Sans Symbols"/>
              <a:buNone/>
            </a:pPr>
            <a:r>
              <a:rPr lang="en-GB" sz="1200" b="0" i="0" u="none" strike="noStrike" cap="none" dirty="0">
                <a:solidFill>
                  <a:schemeClr val="lt1"/>
                </a:solidFill>
                <a:latin typeface="Century Gothic"/>
                <a:ea typeface="Century Gothic"/>
                <a:cs typeface="Century Gothic"/>
                <a:sym typeface="Century Gothic"/>
              </a:rPr>
              <a:t>14) You can use Google Forms to email your participants directly by adding their emails </a:t>
            </a:r>
            <a:r>
              <a:rPr lang="en-GB" sz="1200" b="1" i="0" u="none" strike="noStrike" cap="none" dirty="0">
                <a:solidFill>
                  <a:srgbClr val="5C9B85"/>
                </a:solidFill>
                <a:latin typeface="Century Gothic"/>
                <a:ea typeface="Century Gothic"/>
                <a:cs typeface="Century Gothic"/>
                <a:sym typeface="Century Gothic"/>
              </a:rPr>
              <a:t>here</a:t>
            </a:r>
            <a:r>
              <a:rPr lang="en-GB" sz="1200" b="0" i="0" u="none" strike="noStrike" cap="none" dirty="0">
                <a:solidFill>
                  <a:schemeClr val="tx1"/>
                </a:solidFill>
                <a:latin typeface="Century Gothic"/>
                <a:ea typeface="Century Gothic"/>
                <a:cs typeface="Century Gothic"/>
                <a:sym typeface="Century Gothic"/>
              </a:rPr>
              <a:t> </a:t>
            </a:r>
            <a:r>
              <a:rPr lang="en-GB" sz="1200" b="0" i="0" u="none" strike="noStrike" cap="none" dirty="0">
                <a:solidFill>
                  <a:schemeClr val="lt1"/>
                </a:solidFill>
                <a:latin typeface="Century Gothic"/>
                <a:ea typeface="Century Gothic"/>
                <a:cs typeface="Century Gothic"/>
                <a:sym typeface="Century Gothic"/>
              </a:rPr>
              <a:t>and clicking on </a:t>
            </a:r>
            <a:r>
              <a:rPr lang="en-GB" sz="1200" b="1" i="0" u="none" strike="noStrike" cap="none" dirty="0">
                <a:solidFill>
                  <a:schemeClr val="accent1">
                    <a:lumMod val="60000"/>
                    <a:lumOff val="40000"/>
                  </a:schemeClr>
                </a:solidFill>
                <a:latin typeface="Century Gothic"/>
                <a:ea typeface="Century Gothic"/>
                <a:cs typeface="Century Gothic"/>
                <a:sym typeface="Century Gothic"/>
              </a:rPr>
              <a:t>send</a:t>
            </a:r>
            <a:r>
              <a:rPr lang="en-GB" sz="1200" b="0" i="0" u="none" strike="noStrike" cap="none" dirty="0">
                <a:solidFill>
                  <a:schemeClr val="lt1"/>
                </a:solidFill>
                <a:latin typeface="Century Gothic"/>
                <a:ea typeface="Century Gothic"/>
                <a:cs typeface="Century Gothic"/>
                <a:sym typeface="Century Gothic"/>
              </a:rPr>
              <a:t>.</a:t>
            </a:r>
            <a:endParaRPr dirty="0"/>
          </a:p>
          <a:p>
            <a:pPr marL="0" marR="0" lvl="0" indent="0" algn="l" rtl="0">
              <a:spcBef>
                <a:spcPts val="1000"/>
              </a:spcBef>
              <a:spcAft>
                <a:spcPts val="0"/>
              </a:spcAft>
              <a:buClr>
                <a:schemeClr val="accent1"/>
              </a:buClr>
              <a:buSzPts val="960"/>
              <a:buFont typeface="Noto Sans Symbols"/>
              <a:buNone/>
            </a:pPr>
            <a:endParaRPr sz="1200" b="0" i="0" u="none" strike="noStrike" cap="none" dirty="0">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960"/>
              <a:buFont typeface="Noto Sans Symbols"/>
              <a:buNone/>
            </a:pPr>
            <a:r>
              <a:rPr lang="en-GB" sz="1200" b="0" i="0" u="none" strike="noStrike" cap="none" dirty="0">
                <a:solidFill>
                  <a:schemeClr val="lt1"/>
                </a:solidFill>
                <a:latin typeface="Century Gothic"/>
                <a:ea typeface="Century Gothic"/>
                <a:cs typeface="Century Gothic"/>
                <a:sym typeface="Century Gothic"/>
              </a:rPr>
              <a:t>15) Alternatively, you can copy the link for the questionnaire from </a:t>
            </a:r>
            <a:r>
              <a:rPr lang="en-GB" sz="1200" b="1" i="0" u="none" strike="noStrike" cap="none" dirty="0">
                <a:solidFill>
                  <a:srgbClr val="FFFF00"/>
                </a:solidFill>
                <a:latin typeface="Century Gothic"/>
                <a:ea typeface="Century Gothic"/>
                <a:cs typeface="Century Gothic"/>
                <a:sym typeface="Century Gothic"/>
              </a:rPr>
              <a:t>here and</a:t>
            </a:r>
            <a:r>
              <a:rPr lang="en-GB" sz="1200" b="0" i="0" u="none" strike="noStrike" cap="none" dirty="0">
                <a:solidFill>
                  <a:schemeClr val="lt1"/>
                </a:solidFill>
                <a:latin typeface="Century Gothic"/>
                <a:ea typeface="Century Gothic"/>
                <a:cs typeface="Century Gothic"/>
                <a:sym typeface="Century Gothic"/>
              </a:rPr>
              <a:t> send it yourself by email or through other means, e.g., WhatsApp. </a:t>
            </a:r>
            <a:endParaRPr dirty="0"/>
          </a:p>
        </p:txBody>
      </p:sp>
      <p:cxnSp>
        <p:nvCxnSpPr>
          <p:cNvPr id="251" name="Google Shape;251;p11"/>
          <p:cNvCxnSpPr>
            <a:cxnSpLocks/>
          </p:cNvCxnSpPr>
          <p:nvPr/>
        </p:nvCxnSpPr>
        <p:spPr>
          <a:xfrm>
            <a:off x="2103120" y="1938528"/>
            <a:ext cx="1522396" cy="1318019"/>
          </a:xfrm>
          <a:prstGeom prst="straightConnector1">
            <a:avLst/>
          </a:prstGeom>
          <a:noFill/>
          <a:ln w="38100" cap="flat" cmpd="sng">
            <a:solidFill>
              <a:schemeClr val="accent4"/>
            </a:solidFill>
            <a:prstDash val="solid"/>
            <a:round/>
            <a:headEnd type="none" w="sm" len="sm"/>
            <a:tailEnd type="triangle" w="med" len="med"/>
          </a:ln>
        </p:spPr>
      </p:cxnSp>
      <p:cxnSp>
        <p:nvCxnSpPr>
          <p:cNvPr id="252" name="Google Shape;252;p11"/>
          <p:cNvCxnSpPr>
            <a:cxnSpLocks/>
          </p:cNvCxnSpPr>
          <p:nvPr/>
        </p:nvCxnSpPr>
        <p:spPr>
          <a:xfrm flipV="1">
            <a:off x="2103120" y="2470485"/>
            <a:ext cx="2741596" cy="583611"/>
          </a:xfrm>
          <a:prstGeom prst="straightConnector1">
            <a:avLst/>
          </a:prstGeom>
          <a:noFill/>
          <a:ln w="38100" cap="flat" cmpd="sng">
            <a:solidFill>
              <a:srgbClr val="FFFF00"/>
            </a:solidFill>
            <a:prstDash val="solid"/>
            <a:round/>
            <a:headEnd type="none" w="sm" len="sm"/>
            <a:tailEnd type="triangle" w="med" len="med"/>
          </a:ln>
        </p:spPr>
      </p:cxnSp>
      <p:cxnSp>
        <p:nvCxnSpPr>
          <p:cNvPr id="253" name="Google Shape;253;p11"/>
          <p:cNvCxnSpPr/>
          <p:nvPr/>
        </p:nvCxnSpPr>
        <p:spPr>
          <a:xfrm>
            <a:off x="1900990" y="2069431"/>
            <a:ext cx="5639635" cy="3575995"/>
          </a:xfrm>
          <a:prstGeom prst="straightConnector1">
            <a:avLst/>
          </a:prstGeom>
          <a:noFill/>
          <a:ln w="38100" cap="flat" cmpd="sng">
            <a:solidFill>
              <a:schemeClr val="accent1"/>
            </a:solidFill>
            <a:prstDash val="solid"/>
            <a:round/>
            <a:headEnd type="none" w="sm" len="sm"/>
            <a:tailEnd type="triangle" w="med" len="med"/>
          </a:ln>
        </p:spPr>
      </p:cxnSp>
      <p:sp>
        <p:nvSpPr>
          <p:cNvPr id="4" name="Google Shape;166;g16a511896e5_0_1">
            <a:extLst>
              <a:ext uri="{FF2B5EF4-FFF2-40B4-BE49-F238E27FC236}">
                <a16:creationId xmlns:a16="http://schemas.microsoft.com/office/drawing/2014/main" id="{B4044A08-4ACE-272D-CA23-9E3FFAA99BBE}"/>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Creating a Google Questionnaire </a:t>
            </a:r>
            <a:br>
              <a:rPr lang="en-GB" dirty="0"/>
            </a:br>
            <a:endParaRPr lang="en-GB" dirty="0"/>
          </a:p>
        </p:txBody>
      </p:sp>
      <p:sp>
        <p:nvSpPr>
          <p:cNvPr id="2" name="Slide Number Placeholder 1">
            <a:extLst>
              <a:ext uri="{FF2B5EF4-FFF2-40B4-BE49-F238E27FC236}">
                <a16:creationId xmlns:a16="http://schemas.microsoft.com/office/drawing/2014/main" id="{4579491F-3738-9A2A-65BB-AC7769FAA37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2" descr="Chart, pie chart&#10;&#10;Description automatically generated"/>
          <p:cNvPicPr preferRelativeResize="0"/>
          <p:nvPr/>
        </p:nvPicPr>
        <p:blipFill rotWithShape="1">
          <a:blip r:embed="rId3">
            <a:alphaModFix/>
          </a:blip>
          <a:srcRect/>
          <a:stretch/>
        </p:blipFill>
        <p:spPr>
          <a:xfrm>
            <a:off x="3795336" y="1212574"/>
            <a:ext cx="4584653" cy="5416825"/>
          </a:xfrm>
          <a:prstGeom prst="rect">
            <a:avLst/>
          </a:prstGeom>
          <a:noFill/>
          <a:ln>
            <a:noFill/>
          </a:ln>
        </p:spPr>
      </p:pic>
      <p:sp>
        <p:nvSpPr>
          <p:cNvPr id="260" name="Google Shape;260;p12"/>
          <p:cNvSpPr txBox="1"/>
          <p:nvPr/>
        </p:nvSpPr>
        <p:spPr>
          <a:xfrm>
            <a:off x="141358" y="1181393"/>
            <a:ext cx="2194146" cy="54168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960"/>
              <a:buFont typeface="Noto Sans Symbols"/>
              <a:buNone/>
            </a:pPr>
            <a:r>
              <a:rPr lang="en-GB" sz="1200" b="0" i="0" u="none" strike="noStrike" cap="none" dirty="0">
                <a:solidFill>
                  <a:schemeClr val="lt1"/>
                </a:solidFill>
                <a:latin typeface="Century Gothic"/>
                <a:ea typeface="Century Gothic"/>
                <a:cs typeface="Century Gothic"/>
                <a:sym typeface="Century Gothic"/>
              </a:rPr>
              <a:t>16) To view </a:t>
            </a:r>
            <a:r>
              <a:rPr lang="en-GB" sz="1200" b="0" i="0" u="none" strike="noStrike" cap="none">
                <a:solidFill>
                  <a:schemeClr val="lt1"/>
                </a:solidFill>
                <a:latin typeface="Century Gothic"/>
                <a:ea typeface="Century Gothic"/>
                <a:cs typeface="Century Gothic"/>
                <a:sym typeface="Century Gothic"/>
              </a:rPr>
              <a:t>the responses, </a:t>
            </a:r>
            <a:r>
              <a:rPr lang="en-GB" sz="1200" b="0" i="0" u="none" strike="noStrike" cap="none" dirty="0">
                <a:solidFill>
                  <a:schemeClr val="lt1"/>
                </a:solidFill>
                <a:latin typeface="Century Gothic"/>
                <a:ea typeface="Century Gothic"/>
                <a:cs typeface="Century Gothic"/>
                <a:sym typeface="Century Gothic"/>
              </a:rPr>
              <a:t>click here.</a:t>
            </a:r>
            <a:endParaRPr dirty="0"/>
          </a:p>
          <a:p>
            <a:pPr marL="0" marR="0" lvl="0" indent="0" algn="l" rtl="0">
              <a:spcBef>
                <a:spcPts val="1000"/>
              </a:spcBef>
              <a:spcAft>
                <a:spcPts val="0"/>
              </a:spcAft>
              <a:buClr>
                <a:schemeClr val="accent1"/>
              </a:buClr>
              <a:buSzPts val="960"/>
              <a:buFont typeface="Noto Sans Symbols"/>
              <a:buNone/>
            </a:pPr>
            <a:endParaRPr sz="1200" b="0" i="0" u="none" strike="noStrike" cap="none" dirty="0">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960"/>
              <a:buFont typeface="Noto Sans Symbols"/>
              <a:buNone/>
            </a:pPr>
            <a:r>
              <a:rPr lang="en-GB" sz="1200" b="0" i="0" u="none" strike="noStrike" cap="none" dirty="0">
                <a:solidFill>
                  <a:schemeClr val="lt1"/>
                </a:solidFill>
                <a:latin typeface="Century Gothic"/>
                <a:ea typeface="Century Gothic"/>
                <a:cs typeface="Century Gothic"/>
                <a:sym typeface="Century Gothic"/>
              </a:rPr>
              <a:t>17) You can also copy the graph for each question by clicking on copy.  The graph can then be pasted into a  Google or MS word document. </a:t>
            </a:r>
            <a:endParaRPr dirty="0"/>
          </a:p>
        </p:txBody>
      </p:sp>
      <p:cxnSp>
        <p:nvCxnSpPr>
          <p:cNvPr id="261" name="Google Shape;261;p12"/>
          <p:cNvCxnSpPr/>
          <p:nvPr/>
        </p:nvCxnSpPr>
        <p:spPr>
          <a:xfrm rot="10800000" flipH="1">
            <a:off x="2335504" y="1816283"/>
            <a:ext cx="5653464" cy="512488"/>
          </a:xfrm>
          <a:prstGeom prst="straightConnector1">
            <a:avLst/>
          </a:prstGeom>
          <a:noFill/>
          <a:ln w="38100" cap="flat" cmpd="sng">
            <a:solidFill>
              <a:schemeClr val="accent1"/>
            </a:solidFill>
            <a:prstDash val="solid"/>
            <a:round/>
            <a:headEnd type="none" w="sm" len="sm"/>
            <a:tailEnd type="triangle" w="med" len="med"/>
          </a:ln>
        </p:spPr>
      </p:cxnSp>
      <p:cxnSp>
        <p:nvCxnSpPr>
          <p:cNvPr id="262" name="Google Shape;262;p12"/>
          <p:cNvCxnSpPr/>
          <p:nvPr/>
        </p:nvCxnSpPr>
        <p:spPr>
          <a:xfrm rot="10800000" flipH="1">
            <a:off x="1163325" y="1347537"/>
            <a:ext cx="5061012" cy="184834"/>
          </a:xfrm>
          <a:prstGeom prst="straightConnector1">
            <a:avLst/>
          </a:prstGeom>
          <a:noFill/>
          <a:ln w="38100" cap="flat" cmpd="sng">
            <a:solidFill>
              <a:schemeClr val="accent1"/>
            </a:solidFill>
            <a:prstDash val="solid"/>
            <a:round/>
            <a:headEnd type="none" w="sm" len="sm"/>
            <a:tailEnd type="triangle" w="med" len="med"/>
          </a:ln>
        </p:spPr>
      </p:cxnSp>
      <p:sp>
        <p:nvSpPr>
          <p:cNvPr id="4" name="Google Shape;166;g16a511896e5_0_1">
            <a:extLst>
              <a:ext uri="{FF2B5EF4-FFF2-40B4-BE49-F238E27FC236}">
                <a16:creationId xmlns:a16="http://schemas.microsoft.com/office/drawing/2014/main" id="{12307291-BF12-45F5-A059-CD565CA65EF6}"/>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Creating a Google Questionnaire </a:t>
            </a:r>
            <a:br>
              <a:rPr lang="en-GB" dirty="0"/>
            </a:br>
            <a:endParaRPr lang="en-GB" dirty="0"/>
          </a:p>
        </p:txBody>
      </p:sp>
      <p:sp>
        <p:nvSpPr>
          <p:cNvPr id="2" name="Slide Number Placeholder 1">
            <a:extLst>
              <a:ext uri="{FF2B5EF4-FFF2-40B4-BE49-F238E27FC236}">
                <a16:creationId xmlns:a16="http://schemas.microsoft.com/office/drawing/2014/main" id="{A80D4472-7330-86A9-C519-916D9E796E5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14</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188843" y="89452"/>
            <a:ext cx="7351247" cy="97397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sz="3600" dirty="0">
                <a:latin typeface="Century Gothic"/>
                <a:ea typeface="Century Gothic"/>
                <a:cs typeface="Century Gothic"/>
                <a:sym typeface="Century Gothic"/>
              </a:rPr>
              <a:t>Lesson Outline</a:t>
            </a:r>
            <a:br>
              <a:rPr lang="en-GB" sz="3600" dirty="0">
                <a:latin typeface="Century Gothic"/>
                <a:ea typeface="Century Gothic"/>
                <a:cs typeface="Century Gothic"/>
                <a:sym typeface="Century Gothic"/>
              </a:rPr>
            </a:br>
            <a:endParaRPr sz="2000" dirty="0">
              <a:latin typeface="Century Gothic"/>
              <a:ea typeface="Century Gothic"/>
              <a:cs typeface="Century Gothic"/>
              <a:sym typeface="Century Gothic"/>
            </a:endParaRPr>
          </a:p>
        </p:txBody>
      </p:sp>
      <p:sp>
        <p:nvSpPr>
          <p:cNvPr id="159" name="Google Shape;159;p2"/>
          <p:cNvSpPr txBox="1">
            <a:spLocks noGrp="1"/>
          </p:cNvSpPr>
          <p:nvPr>
            <p:ph type="body" idx="1"/>
          </p:nvPr>
        </p:nvSpPr>
        <p:spPr>
          <a:xfrm>
            <a:off x="188844" y="1196752"/>
            <a:ext cx="8096716" cy="5328592"/>
          </a:xfrm>
          <a:prstGeom prst="rect">
            <a:avLst/>
          </a:prstGeom>
          <a:noFill/>
          <a:ln>
            <a:noFill/>
          </a:ln>
        </p:spPr>
        <p:txBody>
          <a:bodyPr spcFirstLastPara="1" wrap="square" lIns="91425" tIns="45700" rIns="91425" bIns="45700" anchor="t" anchorCtr="0">
            <a:normAutofit/>
          </a:bodyPr>
          <a:lstStyle/>
          <a:p>
            <a:pPr marL="0" lvl="0" indent="0" algn="l" rtl="0">
              <a:lnSpc>
                <a:spcPct val="250000"/>
              </a:lnSpc>
              <a:spcBef>
                <a:spcPts val="0"/>
              </a:spcBef>
              <a:spcAft>
                <a:spcPts val="0"/>
              </a:spcAft>
              <a:buSzPts val="1600"/>
              <a:buNone/>
            </a:pPr>
            <a:r>
              <a:rPr lang="en-GB" dirty="0"/>
              <a:t>Survey Development Guide – G5</a:t>
            </a:r>
          </a:p>
          <a:p>
            <a:pPr marL="457200" lvl="1" indent="0">
              <a:lnSpc>
                <a:spcPct val="250000"/>
              </a:lnSpc>
              <a:spcBef>
                <a:spcPts val="0"/>
              </a:spcBef>
              <a:buSzPts val="1600"/>
              <a:buNone/>
            </a:pPr>
            <a:r>
              <a:rPr lang="en-GB" dirty="0"/>
              <a:t>Developing Survey questions</a:t>
            </a:r>
            <a:endParaRPr dirty="0"/>
          </a:p>
          <a:p>
            <a:pPr marL="457200" lvl="1" indent="0">
              <a:lnSpc>
                <a:spcPct val="250000"/>
              </a:lnSpc>
              <a:buSzPts val="1600"/>
              <a:buNone/>
            </a:pPr>
            <a:r>
              <a:rPr lang="en-GB" dirty="0"/>
              <a:t>Creating a Google Questionnaire </a:t>
            </a:r>
            <a:endParaRPr dirty="0"/>
          </a:p>
          <a:p>
            <a:pPr marL="0" lvl="0" indent="0" algn="l" rtl="0">
              <a:lnSpc>
                <a:spcPct val="250000"/>
              </a:lnSpc>
              <a:spcBef>
                <a:spcPts val="1000"/>
              </a:spcBef>
              <a:spcAft>
                <a:spcPts val="0"/>
              </a:spcAft>
              <a:buSzPts val="1600"/>
              <a:buNone/>
            </a:pPr>
            <a:br>
              <a:rPr lang="en-GB" dirty="0"/>
            </a:br>
            <a:br>
              <a:rPr lang="en-GB" dirty="0"/>
            </a:br>
            <a:endParaRPr dirty="0"/>
          </a:p>
          <a:p>
            <a:pPr marL="342900" lvl="0" indent="-241300" algn="l" rtl="0">
              <a:spcBef>
                <a:spcPts val="1000"/>
              </a:spcBef>
              <a:spcAft>
                <a:spcPts val="0"/>
              </a:spcAft>
              <a:buSzPts val="1600"/>
              <a:buNone/>
            </a:pPr>
            <a:endParaRPr dirty="0">
              <a:solidFill>
                <a:schemeClr val="dk1"/>
              </a:solidFill>
            </a:endParaRPr>
          </a:p>
        </p:txBody>
      </p:sp>
      <p:sp>
        <p:nvSpPr>
          <p:cNvPr id="2" name="Slide Number Placeholder 1">
            <a:extLst>
              <a:ext uri="{FF2B5EF4-FFF2-40B4-BE49-F238E27FC236}">
                <a16:creationId xmlns:a16="http://schemas.microsoft.com/office/drawing/2014/main" id="{2F5E7D2C-9214-C0E1-4528-2F56E7DE479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6a511896e5_0_1"/>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Developing Survey questions</a:t>
            </a:r>
            <a:br>
              <a:rPr lang="en-GB" dirty="0"/>
            </a:br>
            <a:endParaRPr lang="en-GB" dirty="0"/>
          </a:p>
        </p:txBody>
      </p:sp>
      <p:sp>
        <p:nvSpPr>
          <p:cNvPr id="167" name="Google Shape;167;g16a511896e5_0_1"/>
          <p:cNvSpPr txBox="1">
            <a:spLocks noGrp="1"/>
          </p:cNvSpPr>
          <p:nvPr>
            <p:ph type="body" idx="1"/>
          </p:nvPr>
        </p:nvSpPr>
        <p:spPr>
          <a:xfrm>
            <a:off x="188107" y="1212574"/>
            <a:ext cx="8518500" cy="5416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dirty="0"/>
              <a:t>Before drafting questions, it is necessary to clearly identify the objective of the research and how questions can contribute to achieve the research objective.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GB" dirty="0"/>
              <a:t>For example, if we wanted to undertake research to determine student attitudes towards online learning what are the different dimensions of this enquiry?</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GB" dirty="0"/>
              <a:t>What are the questions we could ask related to each dimensions?  </a:t>
            </a:r>
            <a:endParaRPr dirty="0"/>
          </a:p>
        </p:txBody>
      </p:sp>
      <p:sp>
        <p:nvSpPr>
          <p:cNvPr id="2" name="Slide Number Placeholder 1">
            <a:extLst>
              <a:ext uri="{FF2B5EF4-FFF2-40B4-BE49-F238E27FC236}">
                <a16:creationId xmlns:a16="http://schemas.microsoft.com/office/drawing/2014/main" id="{8CEBE1A5-758E-BD6E-CE04-685AD999128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3</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g16a511896e5_0_7"/>
          <p:cNvSpPr txBox="1">
            <a:spLocks noGrp="1"/>
          </p:cNvSpPr>
          <p:nvPr>
            <p:ph type="body" idx="1"/>
          </p:nvPr>
        </p:nvSpPr>
        <p:spPr>
          <a:xfrm>
            <a:off x="188107" y="1212574"/>
            <a:ext cx="8518500" cy="5416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dirty="0"/>
              <a:t>For example, we could focus on the following three dimensions:</a:t>
            </a:r>
            <a:endParaRPr dirty="0"/>
          </a:p>
          <a:p>
            <a:pPr marL="0" lvl="0" indent="0" algn="l" rtl="0">
              <a:spcBef>
                <a:spcPts val="1000"/>
              </a:spcBef>
              <a:spcAft>
                <a:spcPts val="0"/>
              </a:spcAft>
              <a:buNone/>
            </a:pPr>
            <a:endParaRPr dirty="0"/>
          </a:p>
          <a:p>
            <a:pPr marL="457200" lvl="0" indent="-320040" algn="l" rtl="0">
              <a:spcBef>
                <a:spcPts val="1000"/>
              </a:spcBef>
              <a:spcAft>
                <a:spcPts val="0"/>
              </a:spcAft>
              <a:buSzPts val="1440"/>
              <a:buAutoNum type="arabicParenR"/>
            </a:pPr>
            <a:r>
              <a:rPr lang="en-GB" dirty="0"/>
              <a:t>questions to determine student attitudes towards the effectiveness of online learning</a:t>
            </a:r>
            <a:endParaRPr dirty="0"/>
          </a:p>
          <a:p>
            <a:pPr marL="457200" lvl="0" indent="0" algn="l" rtl="0">
              <a:spcBef>
                <a:spcPts val="1000"/>
              </a:spcBef>
              <a:spcAft>
                <a:spcPts val="0"/>
              </a:spcAft>
              <a:buNone/>
            </a:pPr>
            <a:endParaRPr dirty="0"/>
          </a:p>
          <a:p>
            <a:pPr marL="457200" lvl="0" indent="-320040" algn="l" rtl="0">
              <a:spcBef>
                <a:spcPts val="1000"/>
              </a:spcBef>
              <a:spcAft>
                <a:spcPts val="0"/>
              </a:spcAft>
              <a:buSzPts val="1440"/>
              <a:buAutoNum type="arabicParenR"/>
            </a:pPr>
            <a:r>
              <a:rPr lang="en-GB" dirty="0"/>
              <a:t>questions to determine student attitudes regarding the impact of online learning on their grades</a:t>
            </a:r>
            <a:endParaRPr dirty="0"/>
          </a:p>
          <a:p>
            <a:pPr marL="457200" lvl="0" indent="0" algn="l" rtl="0">
              <a:spcBef>
                <a:spcPts val="1000"/>
              </a:spcBef>
              <a:spcAft>
                <a:spcPts val="0"/>
              </a:spcAft>
              <a:buNone/>
            </a:pPr>
            <a:endParaRPr dirty="0"/>
          </a:p>
          <a:p>
            <a:pPr marL="457200" lvl="0" indent="-320040" algn="l" rtl="0">
              <a:spcBef>
                <a:spcPts val="1000"/>
              </a:spcBef>
              <a:spcAft>
                <a:spcPts val="0"/>
              </a:spcAft>
              <a:buSzPts val="1440"/>
              <a:buAutoNum type="arabicParenR"/>
            </a:pPr>
            <a:r>
              <a:rPr lang="en-GB" dirty="0"/>
              <a:t>questions to ascertain if students believe online learning improves their interactions with other students</a:t>
            </a:r>
            <a:endParaRPr dirty="0"/>
          </a:p>
        </p:txBody>
      </p:sp>
      <p:sp>
        <p:nvSpPr>
          <p:cNvPr id="4" name="Google Shape;166;g16a511896e5_0_1">
            <a:extLst>
              <a:ext uri="{FF2B5EF4-FFF2-40B4-BE49-F238E27FC236}">
                <a16:creationId xmlns:a16="http://schemas.microsoft.com/office/drawing/2014/main" id="{1B7193E9-ABE2-7114-789A-0D903C009BC1}"/>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Developing Survey questions</a:t>
            </a:r>
            <a:br>
              <a:rPr lang="en-GB" dirty="0"/>
            </a:br>
            <a:endParaRPr lang="en-GB" dirty="0"/>
          </a:p>
        </p:txBody>
      </p:sp>
      <p:sp>
        <p:nvSpPr>
          <p:cNvPr id="2" name="Slide Number Placeholder 1">
            <a:extLst>
              <a:ext uri="{FF2B5EF4-FFF2-40B4-BE49-F238E27FC236}">
                <a16:creationId xmlns:a16="http://schemas.microsoft.com/office/drawing/2014/main" id="{D4A0F17C-ACCF-FE41-0B48-2EDF7D2AA63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3"/>
          <p:cNvSpPr txBox="1">
            <a:spLocks noGrp="1"/>
          </p:cNvSpPr>
          <p:nvPr>
            <p:ph type="body" idx="1"/>
          </p:nvPr>
        </p:nvSpPr>
        <p:spPr>
          <a:xfrm>
            <a:off x="188107" y="1212574"/>
            <a:ext cx="8699415" cy="54168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360"/>
              <a:buNone/>
            </a:pPr>
            <a:r>
              <a:rPr lang="en-GB" sz="1700" dirty="0"/>
              <a:t>After determining the different dimensions, we can then formulate questions for each dimension. For example, related to how online learning is an effective mode of teaching the following questions using the Likert scale design can be formulated: </a:t>
            </a:r>
            <a:endParaRPr dirty="0"/>
          </a:p>
          <a:p>
            <a:pPr marL="457200" lvl="0" indent="-336550" algn="l" rtl="0">
              <a:spcBef>
                <a:spcPts val="1000"/>
              </a:spcBef>
              <a:spcAft>
                <a:spcPts val="0"/>
              </a:spcAft>
              <a:buSzPts val="1700"/>
              <a:buChar char="●"/>
            </a:pPr>
            <a:r>
              <a:rPr lang="en-GB" sz="1700" dirty="0"/>
              <a:t>I can retain more information when taught online.</a:t>
            </a:r>
            <a:endParaRPr dirty="0"/>
          </a:p>
          <a:p>
            <a:pPr marL="457200" lvl="0" indent="-336550" algn="l" rtl="0">
              <a:spcBef>
                <a:spcPts val="0"/>
              </a:spcBef>
              <a:spcAft>
                <a:spcPts val="0"/>
              </a:spcAft>
              <a:buSzPts val="1700"/>
              <a:buChar char="●"/>
            </a:pPr>
            <a:r>
              <a:rPr lang="en-GB" sz="1700" dirty="0"/>
              <a:t>When a subject is taught online it is clearer to me.</a:t>
            </a:r>
            <a:endParaRPr dirty="0"/>
          </a:p>
          <a:p>
            <a:pPr marL="457200" lvl="0" indent="-336550" algn="l" rtl="0">
              <a:spcBef>
                <a:spcPts val="0"/>
              </a:spcBef>
              <a:spcAft>
                <a:spcPts val="0"/>
              </a:spcAft>
              <a:buSzPts val="1700"/>
              <a:buChar char="●"/>
            </a:pPr>
            <a:r>
              <a:rPr lang="en-GB" sz="1700" dirty="0"/>
              <a:t>I can focus better on what the teacher is saying when taught online.</a:t>
            </a:r>
            <a:endParaRPr dirty="0"/>
          </a:p>
          <a:p>
            <a:pPr marL="0" lvl="0" indent="0" algn="l" rtl="0">
              <a:spcBef>
                <a:spcPts val="1000"/>
              </a:spcBef>
              <a:spcAft>
                <a:spcPts val="0"/>
              </a:spcAft>
              <a:buSzPts val="1360"/>
              <a:buNone/>
            </a:pPr>
            <a:endParaRPr sz="1700" b="1" dirty="0"/>
          </a:p>
          <a:p>
            <a:pPr marL="0" lvl="0" indent="0" algn="l" rtl="0">
              <a:spcBef>
                <a:spcPts val="1000"/>
              </a:spcBef>
              <a:spcAft>
                <a:spcPts val="0"/>
              </a:spcAft>
              <a:buSzPts val="1360"/>
              <a:buNone/>
            </a:pPr>
            <a:r>
              <a:rPr lang="en-GB" sz="1700" b="1" dirty="0"/>
              <a:t>Likert Scale  answers:</a:t>
            </a:r>
            <a:endParaRPr dirty="0"/>
          </a:p>
          <a:p>
            <a:pPr marL="0" lvl="0" indent="0" algn="l" rtl="0">
              <a:spcBef>
                <a:spcPts val="1000"/>
              </a:spcBef>
              <a:spcAft>
                <a:spcPts val="0"/>
              </a:spcAft>
              <a:buSzPts val="1360"/>
              <a:buNone/>
            </a:pPr>
            <a:r>
              <a:rPr lang="en-GB" sz="1700" dirty="0"/>
              <a:t>Strongly agree</a:t>
            </a:r>
            <a:endParaRPr dirty="0"/>
          </a:p>
          <a:p>
            <a:pPr marL="0" lvl="0" indent="0" algn="l" rtl="0">
              <a:spcBef>
                <a:spcPts val="1000"/>
              </a:spcBef>
              <a:spcAft>
                <a:spcPts val="0"/>
              </a:spcAft>
              <a:buSzPts val="1360"/>
              <a:buNone/>
            </a:pPr>
            <a:r>
              <a:rPr lang="en-GB" sz="1700" dirty="0"/>
              <a:t>Somewhat agree</a:t>
            </a:r>
            <a:endParaRPr dirty="0"/>
          </a:p>
          <a:p>
            <a:pPr marL="0" lvl="0" indent="0" algn="l" rtl="0">
              <a:spcBef>
                <a:spcPts val="1000"/>
              </a:spcBef>
              <a:spcAft>
                <a:spcPts val="0"/>
              </a:spcAft>
              <a:buSzPts val="1360"/>
              <a:buNone/>
            </a:pPr>
            <a:r>
              <a:rPr lang="en-GB" sz="1700" dirty="0"/>
              <a:t>Neutral</a:t>
            </a:r>
            <a:endParaRPr dirty="0"/>
          </a:p>
          <a:p>
            <a:pPr marL="0" lvl="0" indent="0" algn="l" rtl="0">
              <a:spcBef>
                <a:spcPts val="1000"/>
              </a:spcBef>
              <a:spcAft>
                <a:spcPts val="0"/>
              </a:spcAft>
              <a:buSzPts val="1360"/>
              <a:buNone/>
            </a:pPr>
            <a:r>
              <a:rPr lang="en-GB" sz="1700" dirty="0"/>
              <a:t>Somewhat disagree </a:t>
            </a:r>
            <a:endParaRPr dirty="0"/>
          </a:p>
          <a:p>
            <a:pPr marL="0" lvl="0" indent="0" algn="l" rtl="0">
              <a:spcBef>
                <a:spcPts val="1000"/>
              </a:spcBef>
              <a:spcAft>
                <a:spcPts val="0"/>
              </a:spcAft>
              <a:buSzPts val="1360"/>
              <a:buNone/>
            </a:pPr>
            <a:r>
              <a:rPr lang="en-GB" sz="1700" dirty="0"/>
              <a:t>Strongly disagree </a:t>
            </a:r>
            <a:endParaRPr dirty="0"/>
          </a:p>
        </p:txBody>
      </p:sp>
      <p:sp>
        <p:nvSpPr>
          <p:cNvPr id="4" name="Google Shape;166;g16a511896e5_0_1">
            <a:extLst>
              <a:ext uri="{FF2B5EF4-FFF2-40B4-BE49-F238E27FC236}">
                <a16:creationId xmlns:a16="http://schemas.microsoft.com/office/drawing/2014/main" id="{15F99816-0BCC-9FD7-636F-A6FDEE98A8CE}"/>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Developing Survey questions</a:t>
            </a:r>
            <a:br>
              <a:rPr lang="en-GB" dirty="0"/>
            </a:br>
            <a:endParaRPr lang="en-GB" dirty="0"/>
          </a:p>
        </p:txBody>
      </p:sp>
      <p:sp>
        <p:nvSpPr>
          <p:cNvPr id="2" name="Slide Number Placeholder 1">
            <a:extLst>
              <a:ext uri="{FF2B5EF4-FFF2-40B4-BE49-F238E27FC236}">
                <a16:creationId xmlns:a16="http://schemas.microsoft.com/office/drawing/2014/main" id="{63BB3167-3DB2-3EC9-DA75-4FAE1EEC226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4"/>
          <p:cNvSpPr txBox="1">
            <a:spLocks noGrp="1"/>
          </p:cNvSpPr>
          <p:nvPr>
            <p:ph type="body" idx="1"/>
          </p:nvPr>
        </p:nvSpPr>
        <p:spPr>
          <a:xfrm>
            <a:off x="188107" y="1212574"/>
            <a:ext cx="8518571" cy="5416825"/>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600"/>
              <a:buNone/>
            </a:pPr>
            <a:r>
              <a:rPr lang="en-GB" b="1" dirty="0"/>
              <a:t>Attitudes related to how online learning affects student grades</a:t>
            </a:r>
            <a:endParaRPr dirty="0"/>
          </a:p>
          <a:p>
            <a:pPr marL="0" lvl="0" indent="0" algn="l" rtl="0">
              <a:spcBef>
                <a:spcPts val="1000"/>
              </a:spcBef>
              <a:spcAft>
                <a:spcPts val="0"/>
              </a:spcAft>
              <a:buSzPts val="1600"/>
              <a:buNone/>
            </a:pPr>
            <a:r>
              <a:rPr lang="en-GB" b="1" dirty="0"/>
              <a:t>Questions:</a:t>
            </a:r>
            <a:endParaRPr dirty="0"/>
          </a:p>
          <a:p>
            <a:pPr marL="0" lvl="0" indent="0" algn="l" rtl="0">
              <a:spcBef>
                <a:spcPts val="1000"/>
              </a:spcBef>
              <a:spcAft>
                <a:spcPts val="0"/>
              </a:spcAft>
              <a:buSzPts val="1600"/>
              <a:buNone/>
            </a:pPr>
            <a:endParaRPr dirty="0"/>
          </a:p>
          <a:p>
            <a:pPr marL="457200" lvl="0" indent="-320040" algn="l" rtl="0">
              <a:spcBef>
                <a:spcPts val="1000"/>
              </a:spcBef>
              <a:spcAft>
                <a:spcPts val="0"/>
              </a:spcAft>
              <a:buSzPts val="1440"/>
              <a:buChar char="●"/>
            </a:pPr>
            <a:r>
              <a:rPr lang="en-GB" dirty="0"/>
              <a:t>Online learning helps me get better grades in my midterm exams.</a:t>
            </a:r>
            <a:endParaRPr dirty="0"/>
          </a:p>
          <a:p>
            <a:pPr marL="457200" lvl="0" indent="-320040" algn="l" rtl="0">
              <a:spcBef>
                <a:spcPts val="0"/>
              </a:spcBef>
              <a:spcAft>
                <a:spcPts val="0"/>
              </a:spcAft>
              <a:buSzPts val="1440"/>
              <a:buChar char="●"/>
            </a:pPr>
            <a:r>
              <a:rPr lang="en-GB" dirty="0"/>
              <a:t>Online learning helps me get better grades in my final exams.</a:t>
            </a:r>
            <a:endParaRPr dirty="0"/>
          </a:p>
          <a:p>
            <a:pPr marL="457200" lvl="0" indent="-320040" algn="l" rtl="0">
              <a:spcBef>
                <a:spcPts val="0"/>
              </a:spcBef>
              <a:spcAft>
                <a:spcPts val="0"/>
              </a:spcAft>
              <a:buSzPts val="1440"/>
              <a:buChar char="●"/>
            </a:pPr>
            <a:r>
              <a:rPr lang="en-GB" dirty="0"/>
              <a:t>Online learning helps me get better grades in my coursework.</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b="1" dirty="0"/>
              <a:t>Likert Scale  answers:</a:t>
            </a:r>
            <a:endParaRPr dirty="0"/>
          </a:p>
          <a:p>
            <a:pPr marL="0" lvl="0" indent="0" algn="l" rtl="0">
              <a:spcBef>
                <a:spcPts val="1000"/>
              </a:spcBef>
              <a:spcAft>
                <a:spcPts val="0"/>
              </a:spcAft>
              <a:buSzPts val="1600"/>
              <a:buNone/>
            </a:pPr>
            <a:r>
              <a:rPr lang="en-GB" dirty="0"/>
              <a:t>Strongly agree</a:t>
            </a:r>
            <a:endParaRPr dirty="0"/>
          </a:p>
          <a:p>
            <a:pPr marL="0" lvl="0" indent="0" algn="l" rtl="0">
              <a:spcBef>
                <a:spcPts val="1000"/>
              </a:spcBef>
              <a:spcAft>
                <a:spcPts val="0"/>
              </a:spcAft>
              <a:buSzPts val="1600"/>
              <a:buNone/>
            </a:pPr>
            <a:r>
              <a:rPr lang="en-GB" dirty="0"/>
              <a:t>Somewhat agree</a:t>
            </a:r>
            <a:endParaRPr dirty="0"/>
          </a:p>
          <a:p>
            <a:pPr marL="0" lvl="0" indent="0" algn="l" rtl="0">
              <a:spcBef>
                <a:spcPts val="1000"/>
              </a:spcBef>
              <a:spcAft>
                <a:spcPts val="0"/>
              </a:spcAft>
              <a:buSzPts val="1600"/>
              <a:buNone/>
            </a:pPr>
            <a:r>
              <a:rPr lang="en-GB" dirty="0"/>
              <a:t>Neutral</a:t>
            </a:r>
            <a:endParaRPr dirty="0"/>
          </a:p>
          <a:p>
            <a:pPr marL="0" lvl="0" indent="0" algn="l" rtl="0">
              <a:spcBef>
                <a:spcPts val="1000"/>
              </a:spcBef>
              <a:spcAft>
                <a:spcPts val="0"/>
              </a:spcAft>
              <a:buSzPts val="1600"/>
              <a:buNone/>
            </a:pPr>
            <a:r>
              <a:rPr lang="en-GB" dirty="0"/>
              <a:t>Somewhat disagree </a:t>
            </a:r>
            <a:endParaRPr dirty="0"/>
          </a:p>
          <a:p>
            <a:pPr marL="0" lvl="0" indent="0" algn="l" rtl="0">
              <a:spcBef>
                <a:spcPts val="1000"/>
              </a:spcBef>
              <a:spcAft>
                <a:spcPts val="0"/>
              </a:spcAft>
              <a:buSzPts val="1600"/>
              <a:buNone/>
            </a:pPr>
            <a:r>
              <a:rPr lang="en-GB" dirty="0"/>
              <a:t>Strongly disagree </a:t>
            </a:r>
            <a:endParaRPr dirty="0"/>
          </a:p>
          <a:p>
            <a:pPr marL="0" lvl="0" indent="0" algn="l" rtl="0">
              <a:spcBef>
                <a:spcPts val="1000"/>
              </a:spcBef>
              <a:spcAft>
                <a:spcPts val="0"/>
              </a:spcAft>
              <a:buSzPts val="1600"/>
              <a:buNone/>
            </a:pPr>
            <a:endParaRPr dirty="0"/>
          </a:p>
        </p:txBody>
      </p:sp>
      <p:sp>
        <p:nvSpPr>
          <p:cNvPr id="4" name="Google Shape;166;g16a511896e5_0_1">
            <a:extLst>
              <a:ext uri="{FF2B5EF4-FFF2-40B4-BE49-F238E27FC236}">
                <a16:creationId xmlns:a16="http://schemas.microsoft.com/office/drawing/2014/main" id="{B771CDF8-A202-46C9-FBA8-B77B127429C8}"/>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Developing Survey questions</a:t>
            </a:r>
            <a:br>
              <a:rPr lang="en-GB" dirty="0"/>
            </a:br>
            <a:endParaRPr lang="en-GB" dirty="0"/>
          </a:p>
        </p:txBody>
      </p:sp>
      <p:sp>
        <p:nvSpPr>
          <p:cNvPr id="2" name="Slide Number Placeholder 1">
            <a:extLst>
              <a:ext uri="{FF2B5EF4-FFF2-40B4-BE49-F238E27FC236}">
                <a16:creationId xmlns:a16="http://schemas.microsoft.com/office/drawing/2014/main" id="{220D7D04-6661-1233-9F53-C61ADA72C8C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5"/>
          <p:cNvSpPr txBox="1">
            <a:spLocks noGrp="1"/>
          </p:cNvSpPr>
          <p:nvPr>
            <p:ph type="body" idx="1"/>
          </p:nvPr>
        </p:nvSpPr>
        <p:spPr>
          <a:xfrm>
            <a:off x="188107" y="1212574"/>
            <a:ext cx="8518571" cy="5416825"/>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ct val="80000"/>
              <a:buNone/>
            </a:pPr>
            <a:r>
              <a:rPr lang="en-GB" b="1" dirty="0"/>
              <a:t>Attitudes related to how online effects student social interactions</a:t>
            </a:r>
            <a:endParaRPr dirty="0"/>
          </a:p>
          <a:p>
            <a:pPr marL="0" lvl="0" indent="0" algn="l" rtl="0">
              <a:spcBef>
                <a:spcPts val="1000"/>
              </a:spcBef>
              <a:spcAft>
                <a:spcPts val="0"/>
              </a:spcAft>
              <a:buSzPct val="80000"/>
              <a:buNone/>
            </a:pPr>
            <a:r>
              <a:rPr lang="en-GB" b="1" dirty="0"/>
              <a:t>Questions:</a:t>
            </a:r>
            <a:endParaRPr dirty="0"/>
          </a:p>
          <a:p>
            <a:pPr marL="0" lvl="0" indent="0" algn="l" rtl="0">
              <a:spcBef>
                <a:spcPts val="1000"/>
              </a:spcBef>
              <a:spcAft>
                <a:spcPts val="0"/>
              </a:spcAft>
              <a:buSzPct val="80000"/>
              <a:buNone/>
            </a:pPr>
            <a:endParaRPr dirty="0"/>
          </a:p>
          <a:p>
            <a:pPr marL="457200" lvl="0" indent="-313182" algn="l" rtl="0">
              <a:spcBef>
                <a:spcPts val="1000"/>
              </a:spcBef>
              <a:spcAft>
                <a:spcPts val="0"/>
              </a:spcAft>
              <a:buSzPct val="72000"/>
              <a:buChar char="●"/>
            </a:pPr>
            <a:r>
              <a:rPr lang="en-GB" dirty="0"/>
              <a:t>Online learning helps me communicate better with other students.</a:t>
            </a:r>
            <a:endParaRPr dirty="0"/>
          </a:p>
          <a:p>
            <a:pPr marL="457200" lvl="0" indent="-313182" algn="l" rtl="0">
              <a:spcBef>
                <a:spcPts val="0"/>
              </a:spcBef>
              <a:spcAft>
                <a:spcPts val="0"/>
              </a:spcAft>
              <a:buSzPct val="72000"/>
              <a:buChar char="●"/>
            </a:pPr>
            <a:r>
              <a:rPr lang="en-GB" dirty="0"/>
              <a:t>Online learning helps me make friends with other students.</a:t>
            </a:r>
            <a:endParaRPr dirty="0"/>
          </a:p>
          <a:p>
            <a:pPr marL="457200" lvl="0" indent="-313182" algn="l" rtl="0">
              <a:spcBef>
                <a:spcPts val="0"/>
              </a:spcBef>
              <a:spcAft>
                <a:spcPts val="0"/>
              </a:spcAft>
              <a:buSzPct val="72000"/>
              <a:buChar char="●"/>
            </a:pPr>
            <a:r>
              <a:rPr lang="en-GB" dirty="0"/>
              <a:t>Online learning helps me with my social life. </a:t>
            </a:r>
            <a:endParaRPr dirty="0"/>
          </a:p>
          <a:p>
            <a:pPr marL="0" lvl="0" indent="0" algn="l" rtl="0">
              <a:spcBef>
                <a:spcPts val="1000"/>
              </a:spcBef>
              <a:spcAft>
                <a:spcPts val="0"/>
              </a:spcAft>
              <a:buSzPct val="80000"/>
              <a:buNone/>
            </a:pPr>
            <a:endParaRPr b="1" dirty="0"/>
          </a:p>
          <a:p>
            <a:pPr marL="0" lvl="0" indent="0" algn="l" rtl="0">
              <a:spcBef>
                <a:spcPts val="1000"/>
              </a:spcBef>
              <a:spcAft>
                <a:spcPts val="0"/>
              </a:spcAft>
              <a:buSzPct val="80000"/>
              <a:buNone/>
            </a:pPr>
            <a:r>
              <a:rPr lang="en-GB" b="1" dirty="0"/>
              <a:t>Likert Scale  answers:</a:t>
            </a:r>
            <a:endParaRPr dirty="0"/>
          </a:p>
          <a:p>
            <a:pPr marL="0" lvl="0" indent="0" algn="l" rtl="0">
              <a:spcBef>
                <a:spcPts val="1000"/>
              </a:spcBef>
              <a:spcAft>
                <a:spcPts val="0"/>
              </a:spcAft>
              <a:buSzPct val="80000"/>
              <a:buNone/>
            </a:pPr>
            <a:r>
              <a:rPr lang="en-GB" dirty="0"/>
              <a:t>Strongly agree</a:t>
            </a:r>
            <a:endParaRPr dirty="0"/>
          </a:p>
          <a:p>
            <a:pPr marL="0" lvl="0" indent="0" algn="l" rtl="0">
              <a:spcBef>
                <a:spcPts val="1000"/>
              </a:spcBef>
              <a:spcAft>
                <a:spcPts val="0"/>
              </a:spcAft>
              <a:buSzPct val="80000"/>
              <a:buNone/>
            </a:pPr>
            <a:r>
              <a:rPr lang="en-GB" dirty="0"/>
              <a:t>Somewhat agree</a:t>
            </a:r>
            <a:endParaRPr dirty="0"/>
          </a:p>
          <a:p>
            <a:pPr marL="0" lvl="0" indent="0" algn="l" rtl="0">
              <a:spcBef>
                <a:spcPts val="1000"/>
              </a:spcBef>
              <a:spcAft>
                <a:spcPts val="0"/>
              </a:spcAft>
              <a:buSzPct val="80000"/>
              <a:buNone/>
            </a:pPr>
            <a:r>
              <a:rPr lang="en-GB" dirty="0"/>
              <a:t>Neutral</a:t>
            </a:r>
            <a:endParaRPr dirty="0"/>
          </a:p>
          <a:p>
            <a:pPr marL="0" lvl="0" indent="0" algn="l" rtl="0">
              <a:spcBef>
                <a:spcPts val="1000"/>
              </a:spcBef>
              <a:spcAft>
                <a:spcPts val="0"/>
              </a:spcAft>
              <a:buSzPct val="80000"/>
              <a:buNone/>
            </a:pPr>
            <a:r>
              <a:rPr lang="en-GB" dirty="0"/>
              <a:t>Somewhat disagree </a:t>
            </a:r>
            <a:endParaRPr dirty="0"/>
          </a:p>
          <a:p>
            <a:pPr marL="0" lvl="0" indent="0" algn="l" rtl="0">
              <a:spcBef>
                <a:spcPts val="1000"/>
              </a:spcBef>
              <a:spcAft>
                <a:spcPts val="0"/>
              </a:spcAft>
              <a:buSzPct val="80000"/>
              <a:buNone/>
            </a:pPr>
            <a:r>
              <a:rPr lang="en-GB" dirty="0"/>
              <a:t>Strongly disagree </a:t>
            </a:r>
            <a:endParaRPr dirty="0"/>
          </a:p>
          <a:p>
            <a:pPr marL="0" lvl="0" indent="0" algn="l" rtl="0">
              <a:spcBef>
                <a:spcPts val="1000"/>
              </a:spcBef>
              <a:spcAft>
                <a:spcPts val="0"/>
              </a:spcAft>
              <a:buSzPct val="80000"/>
              <a:buNone/>
            </a:pPr>
            <a:endParaRPr b="1" dirty="0"/>
          </a:p>
          <a:p>
            <a:pPr marL="0" lvl="0" indent="0" algn="l" rtl="0">
              <a:spcBef>
                <a:spcPts val="1000"/>
              </a:spcBef>
              <a:spcAft>
                <a:spcPts val="0"/>
              </a:spcAft>
              <a:buSzPct val="80000"/>
              <a:buNone/>
            </a:pPr>
            <a:endParaRPr dirty="0"/>
          </a:p>
        </p:txBody>
      </p:sp>
      <p:sp>
        <p:nvSpPr>
          <p:cNvPr id="4" name="Google Shape;166;g16a511896e5_0_1">
            <a:extLst>
              <a:ext uri="{FF2B5EF4-FFF2-40B4-BE49-F238E27FC236}">
                <a16:creationId xmlns:a16="http://schemas.microsoft.com/office/drawing/2014/main" id="{8F5656BA-5A1A-2E41-310C-1DB98FE987AE}"/>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Developing Survey questions</a:t>
            </a:r>
            <a:br>
              <a:rPr lang="en-GB" dirty="0"/>
            </a:br>
            <a:endParaRPr lang="en-GB" dirty="0"/>
          </a:p>
        </p:txBody>
      </p:sp>
      <p:sp>
        <p:nvSpPr>
          <p:cNvPr id="2" name="Slide Number Placeholder 1">
            <a:extLst>
              <a:ext uri="{FF2B5EF4-FFF2-40B4-BE49-F238E27FC236}">
                <a16:creationId xmlns:a16="http://schemas.microsoft.com/office/drawing/2014/main" id="{C405F1EA-627F-6977-A68E-07C5B1E59BE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6"/>
          <p:cNvSpPr txBox="1">
            <a:spLocks noGrp="1"/>
          </p:cNvSpPr>
          <p:nvPr>
            <p:ph type="body" idx="1"/>
          </p:nvPr>
        </p:nvSpPr>
        <p:spPr>
          <a:xfrm>
            <a:off x="188107" y="941832"/>
            <a:ext cx="8518571" cy="568756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600"/>
              <a:buNone/>
            </a:pPr>
            <a:r>
              <a:rPr lang="en-GB" b="1" dirty="0"/>
              <a:t> </a:t>
            </a:r>
          </a:p>
          <a:p>
            <a:pPr marL="0" lvl="0" indent="0" algn="l" rtl="0">
              <a:spcBef>
                <a:spcPts val="0"/>
              </a:spcBef>
              <a:spcAft>
                <a:spcPts val="0"/>
              </a:spcAft>
              <a:buSzPts val="1600"/>
              <a:buNone/>
            </a:pPr>
            <a:r>
              <a:rPr lang="en-GB" dirty="0"/>
              <a:t>Once you have drafted your questions and answers you can create an online survey using Google Forms. </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dirty="0"/>
              <a:t>1) To access Google Forms log into your Google Drive and click on the 9 dots located in the top left-hand corner </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dirty="0"/>
              <a:t>2) Select Forms</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dirty="0"/>
              <a:t>3) Choose the option to start a new form </a:t>
            </a:r>
            <a:endParaRPr dirty="0"/>
          </a:p>
          <a:p>
            <a:pPr marL="0" lvl="0" indent="0" algn="l" rtl="0">
              <a:spcBef>
                <a:spcPts val="1000"/>
              </a:spcBef>
              <a:spcAft>
                <a:spcPts val="0"/>
              </a:spcAft>
              <a:buSzPts val="1600"/>
              <a:buNone/>
            </a:pPr>
            <a:r>
              <a:rPr lang="en-GB" dirty="0"/>
              <a:t> </a:t>
            </a:r>
            <a:endParaRPr dirty="0"/>
          </a:p>
          <a:p>
            <a:pPr marL="0" lvl="0" indent="0" algn="l" rtl="0">
              <a:spcBef>
                <a:spcPts val="1000"/>
              </a:spcBef>
              <a:spcAft>
                <a:spcPts val="0"/>
              </a:spcAft>
              <a:buSzPts val="1600"/>
              <a:buNone/>
            </a:pPr>
            <a:endParaRPr dirty="0"/>
          </a:p>
        </p:txBody>
      </p:sp>
      <p:pic>
        <p:nvPicPr>
          <p:cNvPr id="199" name="Google Shape;199;p6" descr="Graphical user interface, text, application&#10;&#10;Description automatically generated"/>
          <p:cNvPicPr preferRelativeResize="0"/>
          <p:nvPr/>
        </p:nvPicPr>
        <p:blipFill rotWithShape="1">
          <a:blip r:embed="rId3">
            <a:alphaModFix/>
          </a:blip>
          <a:srcRect l="10047" t="11862" r="63006" b="50001"/>
          <a:stretch/>
        </p:blipFill>
        <p:spPr>
          <a:xfrm>
            <a:off x="6356195" y="2787804"/>
            <a:ext cx="345949" cy="256479"/>
          </a:xfrm>
          <a:prstGeom prst="rect">
            <a:avLst/>
          </a:prstGeom>
          <a:noFill/>
          <a:ln>
            <a:noFill/>
          </a:ln>
        </p:spPr>
      </p:pic>
      <p:cxnSp>
        <p:nvCxnSpPr>
          <p:cNvPr id="200" name="Google Shape;200;p6"/>
          <p:cNvCxnSpPr/>
          <p:nvPr/>
        </p:nvCxnSpPr>
        <p:spPr>
          <a:xfrm rot="10800000" flipH="1">
            <a:off x="5921297" y="2916043"/>
            <a:ext cx="434898" cy="5575"/>
          </a:xfrm>
          <a:prstGeom prst="straightConnector1">
            <a:avLst/>
          </a:prstGeom>
          <a:noFill/>
          <a:ln w="38100" cap="flat" cmpd="sng">
            <a:solidFill>
              <a:schemeClr val="accent1"/>
            </a:solidFill>
            <a:prstDash val="solid"/>
            <a:round/>
            <a:headEnd type="none" w="sm" len="sm"/>
            <a:tailEnd type="triangle" w="med" len="med"/>
          </a:ln>
        </p:spPr>
      </p:cxnSp>
      <p:pic>
        <p:nvPicPr>
          <p:cNvPr id="201" name="Google Shape;201;p6" descr="Graphical user interface, application, Teams&#10;&#10;Description automatically generated"/>
          <p:cNvPicPr preferRelativeResize="0"/>
          <p:nvPr/>
        </p:nvPicPr>
        <p:blipFill rotWithShape="1">
          <a:blip r:embed="rId4">
            <a:alphaModFix/>
          </a:blip>
          <a:srcRect l="5696" t="24005" r="14486" b="30919"/>
          <a:stretch/>
        </p:blipFill>
        <p:spPr>
          <a:xfrm>
            <a:off x="6835698" y="3111828"/>
            <a:ext cx="1870980" cy="1426079"/>
          </a:xfrm>
          <a:prstGeom prst="rect">
            <a:avLst/>
          </a:prstGeom>
          <a:noFill/>
          <a:ln>
            <a:noFill/>
          </a:ln>
        </p:spPr>
      </p:pic>
      <p:cxnSp>
        <p:nvCxnSpPr>
          <p:cNvPr id="202" name="Google Shape;202;p6"/>
          <p:cNvCxnSpPr/>
          <p:nvPr/>
        </p:nvCxnSpPr>
        <p:spPr>
          <a:xfrm>
            <a:off x="2163337" y="3796990"/>
            <a:ext cx="4817326" cy="256479"/>
          </a:xfrm>
          <a:prstGeom prst="straightConnector1">
            <a:avLst/>
          </a:prstGeom>
          <a:noFill/>
          <a:ln w="38100" cap="flat" cmpd="sng">
            <a:solidFill>
              <a:schemeClr val="accent1"/>
            </a:solidFill>
            <a:prstDash val="solid"/>
            <a:round/>
            <a:headEnd type="none" w="sm" len="sm"/>
            <a:tailEnd type="triangle" w="med" len="med"/>
          </a:ln>
        </p:spPr>
      </p:cxnSp>
      <p:pic>
        <p:nvPicPr>
          <p:cNvPr id="203" name="Google Shape;203;p6" descr="Chart&#10;&#10;Description automatically generated"/>
          <p:cNvPicPr preferRelativeResize="0"/>
          <p:nvPr/>
        </p:nvPicPr>
        <p:blipFill rotWithShape="1">
          <a:blip r:embed="rId5">
            <a:alphaModFix/>
          </a:blip>
          <a:srcRect/>
          <a:stretch/>
        </p:blipFill>
        <p:spPr>
          <a:xfrm>
            <a:off x="6835698" y="4707353"/>
            <a:ext cx="1870980" cy="1752600"/>
          </a:xfrm>
          <a:prstGeom prst="rect">
            <a:avLst/>
          </a:prstGeom>
          <a:noFill/>
          <a:ln>
            <a:noFill/>
          </a:ln>
        </p:spPr>
      </p:pic>
      <p:cxnSp>
        <p:nvCxnSpPr>
          <p:cNvPr id="204" name="Google Shape;204;p6"/>
          <p:cNvCxnSpPr/>
          <p:nvPr/>
        </p:nvCxnSpPr>
        <p:spPr>
          <a:xfrm>
            <a:off x="5341434" y="4619513"/>
            <a:ext cx="2085278" cy="844585"/>
          </a:xfrm>
          <a:prstGeom prst="straightConnector1">
            <a:avLst/>
          </a:prstGeom>
          <a:noFill/>
          <a:ln w="38100" cap="flat" cmpd="sng">
            <a:solidFill>
              <a:schemeClr val="accent1"/>
            </a:solidFill>
            <a:prstDash val="solid"/>
            <a:round/>
            <a:headEnd type="none" w="sm" len="sm"/>
            <a:tailEnd type="triangle" w="med" len="med"/>
          </a:ln>
        </p:spPr>
      </p:cxnSp>
      <p:sp>
        <p:nvSpPr>
          <p:cNvPr id="12" name="Google Shape;166;g16a511896e5_0_1">
            <a:extLst>
              <a:ext uri="{FF2B5EF4-FFF2-40B4-BE49-F238E27FC236}">
                <a16:creationId xmlns:a16="http://schemas.microsoft.com/office/drawing/2014/main" id="{A8E02B86-D658-3A21-F4A1-06D9EF10773A}"/>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Creating a Google Questionnaire </a:t>
            </a:r>
            <a:br>
              <a:rPr lang="en-GB" dirty="0"/>
            </a:br>
            <a:endParaRPr lang="en-GB" dirty="0"/>
          </a:p>
        </p:txBody>
      </p:sp>
      <p:sp>
        <p:nvSpPr>
          <p:cNvPr id="2" name="Slide Number Placeholder 1">
            <a:extLst>
              <a:ext uri="{FF2B5EF4-FFF2-40B4-BE49-F238E27FC236}">
                <a16:creationId xmlns:a16="http://schemas.microsoft.com/office/drawing/2014/main" id="{6FE9DB47-E32C-ABC6-23A3-EB8DEAC7E69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body" idx="1"/>
          </p:nvPr>
        </p:nvSpPr>
        <p:spPr>
          <a:xfrm>
            <a:off x="188107" y="1212574"/>
            <a:ext cx="2194146" cy="54168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960"/>
              <a:buNone/>
            </a:pPr>
            <a:r>
              <a:rPr lang="en-GB" sz="1200" dirty="0"/>
              <a:t>4) Add a title here</a:t>
            </a:r>
            <a:endParaRPr dirty="0"/>
          </a:p>
          <a:p>
            <a:pPr marL="0" lvl="0" indent="0" algn="l" rtl="0">
              <a:spcBef>
                <a:spcPts val="1000"/>
              </a:spcBef>
              <a:spcAft>
                <a:spcPts val="0"/>
              </a:spcAft>
              <a:buSzPts val="960"/>
              <a:buNone/>
            </a:pPr>
            <a:r>
              <a:rPr lang="en-GB" sz="1200" dirty="0"/>
              <a:t>5) Add a description of your research here</a:t>
            </a:r>
            <a:endParaRPr dirty="0"/>
          </a:p>
          <a:p>
            <a:pPr marL="0" lvl="0" indent="0" algn="l" rtl="0">
              <a:spcBef>
                <a:spcPts val="1000"/>
              </a:spcBef>
              <a:spcAft>
                <a:spcPts val="0"/>
              </a:spcAft>
              <a:buSzPts val="960"/>
              <a:buNone/>
            </a:pPr>
            <a:r>
              <a:rPr lang="en-GB" sz="1200" dirty="0"/>
              <a:t>6) You first question should be used to gain consent from your participant. To add your consent text, click on untitled question and type or paste your consent text</a:t>
            </a:r>
            <a:endParaRPr sz="1200" dirty="0"/>
          </a:p>
          <a:p>
            <a:pPr marL="0" lvl="0" indent="0" algn="l" rtl="0">
              <a:spcBef>
                <a:spcPts val="1000"/>
              </a:spcBef>
              <a:spcAft>
                <a:spcPts val="0"/>
              </a:spcAft>
              <a:buSzPts val="960"/>
              <a:buNone/>
            </a:pPr>
            <a:r>
              <a:rPr lang="en-GB" sz="1200" dirty="0"/>
              <a:t>7) The answers to the consent question should be: “I accept” and “I do not accept”. To add the answers, click on Option1 and type or paste “I accept” and then click on Add option to add “I do not accept”.</a:t>
            </a:r>
            <a:endParaRPr dirty="0"/>
          </a:p>
          <a:p>
            <a:pPr marL="0" lvl="0" indent="0" algn="l" rtl="0">
              <a:spcBef>
                <a:spcPts val="1000"/>
              </a:spcBef>
              <a:spcAft>
                <a:spcPts val="0"/>
              </a:spcAft>
              <a:buSzPts val="960"/>
              <a:buNone/>
            </a:pPr>
            <a:r>
              <a:rPr lang="en-GB" sz="1200" dirty="0"/>
              <a:t>8) Click on required</a:t>
            </a:r>
            <a:endParaRPr dirty="0"/>
          </a:p>
        </p:txBody>
      </p:sp>
      <p:pic>
        <p:nvPicPr>
          <p:cNvPr id="211" name="Google Shape;211;p7" descr="Graphical user interface, application, Teams&#10;&#10;Description automatically generated"/>
          <p:cNvPicPr preferRelativeResize="0"/>
          <p:nvPr/>
        </p:nvPicPr>
        <p:blipFill rotWithShape="1">
          <a:blip r:embed="rId3">
            <a:alphaModFix/>
          </a:blip>
          <a:srcRect t="5215" r="3615"/>
          <a:stretch/>
        </p:blipFill>
        <p:spPr>
          <a:xfrm>
            <a:off x="2923675" y="1213616"/>
            <a:ext cx="6015789" cy="4430767"/>
          </a:xfrm>
          <a:prstGeom prst="rect">
            <a:avLst/>
          </a:prstGeom>
          <a:noFill/>
          <a:ln>
            <a:noFill/>
          </a:ln>
        </p:spPr>
      </p:pic>
      <p:cxnSp>
        <p:nvCxnSpPr>
          <p:cNvPr id="212" name="Google Shape;212;p7"/>
          <p:cNvCxnSpPr/>
          <p:nvPr/>
        </p:nvCxnSpPr>
        <p:spPr>
          <a:xfrm>
            <a:off x="1672389" y="1335505"/>
            <a:ext cx="1540043" cy="409074"/>
          </a:xfrm>
          <a:prstGeom prst="straightConnector1">
            <a:avLst/>
          </a:prstGeom>
          <a:noFill/>
          <a:ln w="38100" cap="flat" cmpd="sng">
            <a:solidFill>
              <a:schemeClr val="accent1"/>
            </a:solidFill>
            <a:prstDash val="solid"/>
            <a:round/>
            <a:headEnd type="none" w="sm" len="sm"/>
            <a:tailEnd type="triangle" w="med" len="med"/>
          </a:ln>
        </p:spPr>
      </p:cxnSp>
      <p:cxnSp>
        <p:nvCxnSpPr>
          <p:cNvPr id="213" name="Google Shape;213;p7"/>
          <p:cNvCxnSpPr/>
          <p:nvPr/>
        </p:nvCxnSpPr>
        <p:spPr>
          <a:xfrm>
            <a:off x="1768642" y="1866468"/>
            <a:ext cx="1443790" cy="292057"/>
          </a:xfrm>
          <a:prstGeom prst="straightConnector1">
            <a:avLst/>
          </a:prstGeom>
          <a:noFill/>
          <a:ln w="38100" cap="flat" cmpd="sng">
            <a:solidFill>
              <a:schemeClr val="accent1"/>
            </a:solidFill>
            <a:prstDash val="solid"/>
            <a:round/>
            <a:headEnd type="none" w="sm" len="sm"/>
            <a:tailEnd type="triangle" w="med" len="med"/>
          </a:ln>
        </p:spPr>
      </p:cxnSp>
      <p:cxnSp>
        <p:nvCxnSpPr>
          <p:cNvPr id="214" name="Google Shape;214;p7"/>
          <p:cNvCxnSpPr>
            <a:cxnSpLocks/>
          </p:cNvCxnSpPr>
          <p:nvPr/>
        </p:nvCxnSpPr>
        <p:spPr>
          <a:xfrm rot="10800000" flipH="1">
            <a:off x="1407695" y="2947737"/>
            <a:ext cx="1804737" cy="258881"/>
          </a:xfrm>
          <a:prstGeom prst="straightConnector1">
            <a:avLst/>
          </a:prstGeom>
          <a:noFill/>
          <a:ln w="38100" cap="flat" cmpd="sng">
            <a:solidFill>
              <a:schemeClr val="accent1"/>
            </a:solidFill>
            <a:prstDash val="solid"/>
            <a:round/>
            <a:headEnd type="none" w="sm" len="sm"/>
            <a:tailEnd type="triangle" w="med" len="med"/>
          </a:ln>
        </p:spPr>
      </p:cxnSp>
      <p:cxnSp>
        <p:nvCxnSpPr>
          <p:cNvPr id="215" name="Google Shape;215;p7"/>
          <p:cNvCxnSpPr>
            <a:cxnSpLocks/>
          </p:cNvCxnSpPr>
          <p:nvPr/>
        </p:nvCxnSpPr>
        <p:spPr>
          <a:xfrm rot="10800000" flipH="1">
            <a:off x="1859882" y="3428999"/>
            <a:ext cx="1352550" cy="111480"/>
          </a:xfrm>
          <a:prstGeom prst="straightConnector1">
            <a:avLst/>
          </a:prstGeom>
          <a:noFill/>
          <a:ln w="38100" cap="flat" cmpd="sng">
            <a:solidFill>
              <a:schemeClr val="accent1"/>
            </a:solidFill>
            <a:prstDash val="solid"/>
            <a:round/>
            <a:headEnd type="none" w="sm" len="sm"/>
            <a:tailEnd type="triangle" w="med" len="med"/>
          </a:ln>
        </p:spPr>
      </p:cxnSp>
      <p:cxnSp>
        <p:nvCxnSpPr>
          <p:cNvPr id="216" name="Google Shape;216;p7"/>
          <p:cNvCxnSpPr/>
          <p:nvPr/>
        </p:nvCxnSpPr>
        <p:spPr>
          <a:xfrm rot="10800000" flipH="1">
            <a:off x="1768642" y="4306313"/>
            <a:ext cx="5995737" cy="1047025"/>
          </a:xfrm>
          <a:prstGeom prst="straightConnector1">
            <a:avLst/>
          </a:prstGeom>
          <a:noFill/>
          <a:ln w="38100" cap="flat" cmpd="sng">
            <a:solidFill>
              <a:schemeClr val="accent1"/>
            </a:solidFill>
            <a:prstDash val="solid"/>
            <a:round/>
            <a:headEnd type="none" w="sm" len="sm"/>
            <a:tailEnd type="triangle" w="med" len="med"/>
          </a:ln>
        </p:spPr>
      </p:cxnSp>
      <p:sp>
        <p:nvSpPr>
          <p:cNvPr id="9" name="Google Shape;166;g16a511896e5_0_1">
            <a:extLst>
              <a:ext uri="{FF2B5EF4-FFF2-40B4-BE49-F238E27FC236}">
                <a16:creationId xmlns:a16="http://schemas.microsoft.com/office/drawing/2014/main" id="{2820E61C-5AB0-7FD0-0A13-FD61EA37F729}"/>
              </a:ext>
            </a:extLst>
          </p:cNvPr>
          <p:cNvSpPr txBox="1">
            <a:spLocks noGrp="1"/>
          </p:cNvSpPr>
          <p:nvPr>
            <p:ph type="title"/>
          </p:nvPr>
        </p:nvSpPr>
        <p:spPr>
          <a:xfrm>
            <a:off x="0" y="0"/>
            <a:ext cx="7540043" cy="106355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GB" dirty="0"/>
              <a:t>Survey Development Guide – G5</a:t>
            </a:r>
            <a:br>
              <a:rPr lang="en-GB" dirty="0"/>
            </a:br>
            <a:r>
              <a:rPr lang="en-GB" sz="2000" b="1" dirty="0"/>
              <a:t>Creating a Google Questionnaire </a:t>
            </a:r>
            <a:br>
              <a:rPr lang="en-GB" dirty="0"/>
            </a:br>
            <a:endParaRPr lang="en-GB" dirty="0"/>
          </a:p>
        </p:txBody>
      </p:sp>
      <p:sp>
        <p:nvSpPr>
          <p:cNvPr id="2" name="Slide Number Placeholder 1">
            <a:extLst>
              <a:ext uri="{FF2B5EF4-FFF2-40B4-BE49-F238E27FC236}">
                <a16:creationId xmlns:a16="http://schemas.microsoft.com/office/drawing/2014/main" id="{861921C9-6681-4231-1438-BFFAE27149C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9</a:t>
            </a:fld>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839</Words>
  <Application>Microsoft Office PowerPoint</Application>
  <PresentationFormat>On-screen Show (4:3)</PresentationFormat>
  <Paragraphs>114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Noto Sans Symbols</vt:lpstr>
      <vt:lpstr>Wingdings 3</vt:lpstr>
      <vt:lpstr>Century Gothic</vt:lpstr>
      <vt:lpstr>Ion</vt:lpstr>
      <vt:lpstr>ENG103 Research Writing Techniques</vt:lpstr>
      <vt:lpstr>Lesson Outline </vt:lpstr>
      <vt:lpstr>Survey Development Guide – G5 Developing Survey questions </vt:lpstr>
      <vt:lpstr>Survey Development Guide – G5 Developing Survey questions </vt:lpstr>
      <vt:lpstr>Survey Development Guide – G5 Developing Survey questions </vt:lpstr>
      <vt:lpstr>Survey Development Guide – G5 Developing Survey questions </vt:lpstr>
      <vt:lpstr>Survey Development Guide – G5 Developing Survey questions </vt:lpstr>
      <vt:lpstr>Survey Development Guide – G5 Creating a Google Questionnaire  </vt:lpstr>
      <vt:lpstr>Survey Development Guide – G5 Creating a Google Questionnaire  </vt:lpstr>
      <vt:lpstr>Survey Development Guide – G5 Creating a Google Questionnaire  </vt:lpstr>
      <vt:lpstr>Survey Development Guide – G5 Creating a Google Questionnaire  </vt:lpstr>
      <vt:lpstr>Survey Development Guide – G5 Creating a Google Questionnaire  </vt:lpstr>
      <vt:lpstr>Survey Development Guide – G5 Creating a Google Questionnaire  </vt:lpstr>
      <vt:lpstr>Survey Development Guide – G5 Creating a Google Questionnaire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103 Research Writing Techniques</dc:title>
  <dc:creator>RPM 18</dc:creator>
  <cp:lastModifiedBy>R75</cp:lastModifiedBy>
  <cp:revision>4</cp:revision>
  <dcterms:created xsi:type="dcterms:W3CDTF">2022-01-10T07:05:52Z</dcterms:created>
  <dcterms:modified xsi:type="dcterms:W3CDTF">2023-12-30T14:14:17Z</dcterms:modified>
</cp:coreProperties>
</file>