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6" r:id="rId1"/>
  </p:sldMasterIdLst>
  <p:notesMasterIdLst>
    <p:notesMasterId r:id="rId15"/>
  </p:notesMasterIdLst>
  <p:sldIdLst>
    <p:sldId id="258" r:id="rId2"/>
    <p:sldId id="284" r:id="rId3"/>
    <p:sldId id="405" r:id="rId4"/>
    <p:sldId id="406" r:id="rId5"/>
    <p:sldId id="410" r:id="rId6"/>
    <p:sldId id="408" r:id="rId7"/>
    <p:sldId id="409" r:id="rId8"/>
    <p:sldId id="411" r:id="rId9"/>
    <p:sldId id="412" r:id="rId10"/>
    <p:sldId id="261" r:id="rId11"/>
    <p:sldId id="262" r:id="rId12"/>
    <p:sldId id="263" r:id="rId13"/>
    <p:sldId id="265" r:id="rId14"/>
  </p:sldIdLst>
  <p:sldSz cx="9144000" cy="6858000" type="screen4x3"/>
  <p:notesSz cx="6858000" cy="9144000"/>
  <p:embeddedFontLst>
    <p:embeddedFont>
      <p:font typeface="Century Gothic" panose="020B0502020202020204" pitchFamily="34" charset="0"/>
      <p:regular r:id="rId16"/>
      <p:bold r:id="rId17"/>
      <p:italic r:id="rId18"/>
      <p:boldItalic r:id="rId19"/>
    </p:embeddedFont>
    <p:embeddedFont>
      <p:font typeface="Wingdings 3" panose="05040102010807070707" pitchFamily="18" charset="2"/>
      <p:regular r:id="rId2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hAa4cYmLSyr+Lv4YcQEkvU2shHx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B07A0C-F7EF-4BCF-8159-37515A84F55E}">
  <a:tblStyle styleId="{A4B07A0C-F7EF-4BCF-8159-37515A84F55E}"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15" y="60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rcin Mustafa" userId="24dafbf71ba78fc0" providerId="LiveId" clId="{2EF45887-4DD8-49BD-A506-2F9EC9EAF957}"/>
    <pc:docChg chg="undo custSel addSld delSld modSld">
      <pc:chgData name="Burcin Mustafa" userId="24dafbf71ba78fc0" providerId="LiveId" clId="{2EF45887-4DD8-49BD-A506-2F9EC9EAF957}" dt="2023-12-30T14:07:17.667" v="35" actId="313"/>
      <pc:docMkLst>
        <pc:docMk/>
      </pc:docMkLst>
      <pc:sldChg chg="del">
        <pc:chgData name="Burcin Mustafa" userId="24dafbf71ba78fc0" providerId="LiveId" clId="{2EF45887-4DD8-49BD-A506-2F9EC9EAF957}" dt="2023-12-30T14:03:57.031" v="5" actId="47"/>
        <pc:sldMkLst>
          <pc:docMk/>
          <pc:sldMk cId="0" sldId="256"/>
        </pc:sldMkLst>
      </pc:sldChg>
      <pc:sldChg chg="addSp delSp del mod">
        <pc:chgData name="Burcin Mustafa" userId="24dafbf71ba78fc0" providerId="LiveId" clId="{2EF45887-4DD8-49BD-A506-2F9EC9EAF957}" dt="2023-12-30T14:03:58.066" v="6" actId="47"/>
        <pc:sldMkLst>
          <pc:docMk/>
          <pc:sldMk cId="0" sldId="257"/>
        </pc:sldMkLst>
        <pc:spChg chg="add del">
          <ac:chgData name="Burcin Mustafa" userId="24dafbf71ba78fc0" providerId="LiveId" clId="{2EF45887-4DD8-49BD-A506-2F9EC9EAF957}" dt="2023-12-30T14:02:32.818" v="1" actId="22"/>
          <ac:spMkLst>
            <pc:docMk/>
            <pc:sldMk cId="0" sldId="257"/>
            <ac:spMk id="4" creationId="{DC17AD30-CBAB-99F5-8C8A-726AEE8764BD}"/>
          </ac:spMkLst>
        </pc:spChg>
        <pc:spChg chg="add del">
          <ac:chgData name="Burcin Mustafa" userId="24dafbf71ba78fc0" providerId="LiveId" clId="{2EF45887-4DD8-49BD-A506-2F9EC9EAF957}" dt="2023-12-30T14:02:43.144" v="3" actId="22"/>
          <ac:spMkLst>
            <pc:docMk/>
            <pc:sldMk cId="0" sldId="257"/>
            <ac:spMk id="6" creationId="{E35284A2-1F43-4502-2CFE-0140925390AB}"/>
          </ac:spMkLst>
        </pc:spChg>
      </pc:sldChg>
      <pc:sldChg chg="modSp mod">
        <pc:chgData name="Burcin Mustafa" userId="24dafbf71ba78fc0" providerId="LiveId" clId="{2EF45887-4DD8-49BD-A506-2F9EC9EAF957}" dt="2023-12-30T14:04:49.301" v="19" actId="255"/>
        <pc:sldMkLst>
          <pc:docMk/>
          <pc:sldMk cId="0" sldId="258"/>
        </pc:sldMkLst>
        <pc:spChg chg="mod">
          <ac:chgData name="Burcin Mustafa" userId="24dafbf71ba78fc0" providerId="LiveId" clId="{2EF45887-4DD8-49BD-A506-2F9EC9EAF957}" dt="2023-12-30T14:04:49.301" v="19" actId="255"/>
          <ac:spMkLst>
            <pc:docMk/>
            <pc:sldMk cId="0" sldId="258"/>
            <ac:spMk id="154" creationId="{00000000-0000-0000-0000-000000000000}"/>
          </ac:spMkLst>
        </pc:spChg>
      </pc:sldChg>
      <pc:sldChg chg="modSp mod">
        <pc:chgData name="Burcin Mustafa" userId="24dafbf71ba78fc0" providerId="LiveId" clId="{2EF45887-4DD8-49BD-A506-2F9EC9EAF957}" dt="2023-12-30T14:06:19.588" v="28" actId="14100"/>
        <pc:sldMkLst>
          <pc:docMk/>
          <pc:sldMk cId="0" sldId="261"/>
        </pc:sldMkLst>
        <pc:spChg chg="mod">
          <ac:chgData name="Burcin Mustafa" userId="24dafbf71ba78fc0" providerId="LiveId" clId="{2EF45887-4DD8-49BD-A506-2F9EC9EAF957}" dt="2023-12-30T14:06:19.588" v="28" actId="14100"/>
          <ac:spMkLst>
            <pc:docMk/>
            <pc:sldMk cId="0" sldId="261"/>
            <ac:spMk id="4" creationId="{C68392D2-C1E8-41E3-0C1A-52EEC20B483A}"/>
          </ac:spMkLst>
        </pc:spChg>
      </pc:sldChg>
      <pc:sldChg chg="modSp mod">
        <pc:chgData name="Burcin Mustafa" userId="24dafbf71ba78fc0" providerId="LiveId" clId="{2EF45887-4DD8-49BD-A506-2F9EC9EAF957}" dt="2023-12-30T14:06:33.049" v="31" actId="14100"/>
        <pc:sldMkLst>
          <pc:docMk/>
          <pc:sldMk cId="0" sldId="262"/>
        </pc:sldMkLst>
        <pc:spChg chg="mod">
          <ac:chgData name="Burcin Mustafa" userId="24dafbf71ba78fc0" providerId="LiveId" clId="{2EF45887-4DD8-49BD-A506-2F9EC9EAF957}" dt="2023-12-30T14:06:33.049" v="31" actId="14100"/>
          <ac:spMkLst>
            <pc:docMk/>
            <pc:sldMk cId="0" sldId="262"/>
            <ac:spMk id="4" creationId="{44D6DBA5-5284-7A9C-D39B-958462081B69}"/>
          </ac:spMkLst>
        </pc:spChg>
      </pc:sldChg>
      <pc:sldChg chg="modSp mod">
        <pc:chgData name="Burcin Mustafa" userId="24dafbf71ba78fc0" providerId="LiveId" clId="{2EF45887-4DD8-49BD-A506-2F9EC9EAF957}" dt="2023-12-30T14:07:17.667" v="35" actId="313"/>
        <pc:sldMkLst>
          <pc:docMk/>
          <pc:sldMk cId="0" sldId="263"/>
        </pc:sldMkLst>
        <pc:spChg chg="mod">
          <ac:chgData name="Burcin Mustafa" userId="24dafbf71ba78fc0" providerId="LiveId" clId="{2EF45887-4DD8-49BD-A506-2F9EC9EAF957}" dt="2023-12-30T14:06:48.716" v="34" actId="14100"/>
          <ac:spMkLst>
            <pc:docMk/>
            <pc:sldMk cId="0" sldId="263"/>
            <ac:spMk id="4" creationId="{ED767CD2-0CCA-0213-0A2A-64E3F4F922CB}"/>
          </ac:spMkLst>
        </pc:spChg>
        <pc:spChg chg="mod">
          <ac:chgData name="Burcin Mustafa" userId="24dafbf71ba78fc0" providerId="LiveId" clId="{2EF45887-4DD8-49BD-A506-2F9EC9EAF957}" dt="2023-12-30T14:07:17.667" v="35" actId="313"/>
          <ac:spMkLst>
            <pc:docMk/>
            <pc:sldMk cId="0" sldId="263"/>
            <ac:spMk id="196" creationId="{00000000-0000-0000-0000-000000000000}"/>
          </ac:spMkLst>
        </pc:spChg>
      </pc:sldChg>
      <pc:sldChg chg="modSp add del mod">
        <pc:chgData name="Burcin Mustafa" userId="24dafbf71ba78fc0" providerId="LiveId" clId="{2EF45887-4DD8-49BD-A506-2F9EC9EAF957}" dt="2023-12-30T14:04:56.181" v="20" actId="47"/>
        <pc:sldMkLst>
          <pc:docMk/>
          <pc:sldMk cId="1922184782" sldId="402"/>
        </pc:sldMkLst>
        <pc:spChg chg="mod">
          <ac:chgData name="Burcin Mustafa" userId="24dafbf71ba78fc0" providerId="LiveId" clId="{2EF45887-4DD8-49BD-A506-2F9EC9EAF957}" dt="2023-12-30T14:03:49.696" v="4" actId="27636"/>
          <ac:spMkLst>
            <pc:docMk/>
            <pc:sldMk cId="1922184782" sldId="402"/>
            <ac:spMk id="2" creationId="{7762B69B-25AF-4472-9601-A52EFC08BDEF}"/>
          </ac:spMkLst>
        </pc:spChg>
      </pc:sldChg>
      <pc:sldChg chg="modSp mod">
        <pc:chgData name="Burcin Mustafa" userId="24dafbf71ba78fc0" providerId="LiveId" clId="{2EF45887-4DD8-49BD-A506-2F9EC9EAF957}" dt="2023-12-30T14:05:10.821" v="21" actId="113"/>
        <pc:sldMkLst>
          <pc:docMk/>
          <pc:sldMk cId="2780498522" sldId="410"/>
        </pc:sldMkLst>
        <pc:spChg chg="mod">
          <ac:chgData name="Burcin Mustafa" userId="24dafbf71ba78fc0" providerId="LiveId" clId="{2EF45887-4DD8-49BD-A506-2F9EC9EAF957}" dt="2023-12-30T14:05:10.821" v="21" actId="113"/>
          <ac:spMkLst>
            <pc:docMk/>
            <pc:sldMk cId="2780498522" sldId="410"/>
            <ac:spMk id="3" creationId="{A6B442B5-CD51-4943-93F0-1C3567AAB42F}"/>
          </ac:spMkLst>
        </pc:spChg>
      </pc:sldChg>
      <pc:sldChg chg="modSp mod">
        <pc:chgData name="Burcin Mustafa" userId="24dafbf71ba78fc0" providerId="LiveId" clId="{2EF45887-4DD8-49BD-A506-2F9EC9EAF957}" dt="2023-12-30T14:05:37.844" v="22" actId="207"/>
        <pc:sldMkLst>
          <pc:docMk/>
          <pc:sldMk cId="1756566182" sldId="411"/>
        </pc:sldMkLst>
        <pc:spChg chg="mod">
          <ac:chgData name="Burcin Mustafa" userId="24dafbf71ba78fc0" providerId="LiveId" clId="{2EF45887-4DD8-49BD-A506-2F9EC9EAF957}" dt="2023-12-30T14:05:37.844" v="22" actId="207"/>
          <ac:spMkLst>
            <pc:docMk/>
            <pc:sldMk cId="1756566182" sldId="411"/>
            <ac:spMk id="3" creationId="{F3242EEF-F636-9C9C-0978-2F6A1BF2ABB1}"/>
          </ac:spMkLst>
        </pc:spChg>
      </pc:sldChg>
      <pc:sldChg chg="modSp mod">
        <pc:chgData name="Burcin Mustafa" userId="24dafbf71ba78fc0" providerId="LiveId" clId="{2EF45887-4DD8-49BD-A506-2F9EC9EAF957}" dt="2023-12-30T14:06:04.430" v="25" actId="14100"/>
        <pc:sldMkLst>
          <pc:docMk/>
          <pc:sldMk cId="0" sldId="412"/>
        </pc:sldMkLst>
        <pc:spChg chg="mod">
          <ac:chgData name="Burcin Mustafa" userId="24dafbf71ba78fc0" providerId="LiveId" clId="{2EF45887-4DD8-49BD-A506-2F9EC9EAF957}" dt="2023-12-30T14:06:04.430" v="25" actId="14100"/>
          <ac:spMkLst>
            <pc:docMk/>
            <pc:sldMk cId="0" sldId="412"/>
            <ac:spMk id="165" creationId="{00000000-0000-0000-0000-000000000000}"/>
          </ac:spMkLst>
        </pc:spChg>
      </pc:sldChg>
    </pc:docChg>
  </pc:docChgLst>
  <pc:docChgLst>
    <pc:chgData name="Burcin Mustafa" userId="24dafbf71ba78fc0" providerId="LiveId" clId="{5E939B92-810E-41A9-8CC1-D3C02B5BAD84}"/>
    <pc:docChg chg="custSel modSld">
      <pc:chgData name="Burcin Mustafa" userId="24dafbf71ba78fc0" providerId="LiveId" clId="{5E939B92-810E-41A9-8CC1-D3C02B5BAD84}" dt="2024-07-26T08:43:47.437" v="0" actId="33524"/>
      <pc:docMkLst>
        <pc:docMk/>
      </pc:docMkLst>
      <pc:sldChg chg="modSp mod">
        <pc:chgData name="Burcin Mustafa" userId="24dafbf71ba78fc0" providerId="LiveId" clId="{5E939B92-810E-41A9-8CC1-D3C02B5BAD84}" dt="2024-07-26T08:43:47.437" v="0" actId="33524"/>
        <pc:sldMkLst>
          <pc:docMk/>
          <pc:sldMk cId="0" sldId="262"/>
        </pc:sldMkLst>
        <pc:spChg chg="mod">
          <ac:chgData name="Burcin Mustafa" userId="24dafbf71ba78fc0" providerId="LiveId" clId="{5E939B92-810E-41A9-8CC1-D3C02B5BAD84}" dt="2024-07-26T08:43:47.437" v="0" actId="33524"/>
          <ac:spMkLst>
            <pc:docMk/>
            <pc:sldMk cId="0" sldId="262"/>
            <ac:spMk id="19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8" name="Google Shape;148;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9816F0A-4D9F-4ED4-A5A3-EFC7CEADD7D1}" type="slidenum">
              <a:rPr lang="en-GB" smtClean="0"/>
              <a:pPr/>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hasCustomPrompt="1"/>
          </p:nvPr>
        </p:nvSpPr>
        <p:spPr>
          <a:xfrm>
            <a:off x="866442" y="4777380"/>
            <a:ext cx="6620968" cy="861420"/>
          </a:xfrm>
        </p:spPr>
        <p:txBody>
          <a:bodyPr anchor="t"/>
          <a:lstStyle>
            <a:lvl1pPr marL="0" indent="0" algn="l">
              <a:buNone/>
              <a:defRPr cap="none">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US" dirty="0"/>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698203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60580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60112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409661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464349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99214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590406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8128351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3635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51075" y="1097281"/>
            <a:ext cx="8849802" cy="54451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598218"/>
            <a:ext cx="564544" cy="250612"/>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962066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528250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11952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8" name="Footer Placeholder 7"/>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9" name="Slide Number Placeholder 8"/>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72468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3"/>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4"/>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1409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2"/>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3"/>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1535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5933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10539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duotone>
              <a:schemeClr val="bg2">
                <a:shade val="69000"/>
                <a:hueMod val="108000"/>
                <a:satMod val="164000"/>
                <a:lumMod val="74000"/>
              </a:schemeClr>
              <a:schemeClr val="bg2">
                <a:tint val="96000"/>
                <a:hueMod val="88000"/>
                <a:satMod val="140000"/>
                <a:lumMod val="132000"/>
              </a:schemeClr>
            </a:duotone>
          </a:blip>
          <a:srcRect/>
          <a:stretch>
            <a:fillRect/>
          </a:stretch>
        </a:blipFill>
        <a:effectLst/>
      </p:bgPr>
    </p:bg>
    <p:spTree>
      <p:nvGrpSpPr>
        <p:cNvPr id="1" name=""/>
        <p:cNvGrpSpPr/>
        <p:nvPr/>
      </p:nvGrpSpPr>
      <p:grpSpPr>
        <a:xfrm>
          <a:off x="0" y="0"/>
          <a:ext cx="0" cy="0"/>
          <a:chOff x="0" y="0"/>
          <a:chExt cx="0" cy="0"/>
        </a:xfrm>
      </p:grpSpPr>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 y="9170"/>
            <a:ext cx="9144001" cy="990599"/>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51075" y="1250381"/>
            <a:ext cx="8849802" cy="52920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bwMode="gray">
          <a:xfrm>
            <a:off x="7357" y="6560255"/>
            <a:ext cx="667910" cy="295062"/>
          </a:xfrm>
          <a:prstGeom prst="rect">
            <a:avLst/>
          </a:prstGeom>
        </p:spPr>
        <p:txBody>
          <a:bodyPr vert="horz" lIns="91440" tIns="45720" rIns="91440" bIns="45720" rtlCol="0" anchor="b"/>
          <a:lstStyle>
            <a:lvl1pPr algn="ctr">
              <a:defRPr sz="1400" b="0" i="0">
                <a:solidFill>
                  <a:schemeClr val="tx1">
                    <a:tint val="75000"/>
                  </a:schemeClr>
                </a:solidFill>
              </a:defRPr>
            </a:lvl1pPr>
          </a:lstStyle>
          <a:p>
            <a:fld id="{00000000-1234-1234-1234-123412341234}" type="slidenum">
              <a:rPr lang="en-GB" smtClean="0"/>
              <a:pPr/>
              <a:t>‹#›</a:t>
            </a:fld>
            <a:endParaRPr lang="en-GB" dirty="0"/>
          </a:p>
        </p:txBody>
      </p:sp>
      <p:sp>
        <p:nvSpPr>
          <p:cNvPr id="7" name="TextBox 6">
            <a:extLst>
              <a:ext uri="{FF2B5EF4-FFF2-40B4-BE49-F238E27FC236}">
                <a16:creationId xmlns:a16="http://schemas.microsoft.com/office/drawing/2014/main" id="{056941DF-D527-8AC5-B109-7B1E15210423}"/>
              </a:ext>
            </a:extLst>
          </p:cNvPr>
          <p:cNvSpPr txBox="1"/>
          <p:nvPr userDrawn="1"/>
        </p:nvSpPr>
        <p:spPr>
          <a:xfrm>
            <a:off x="6918912" y="6542459"/>
            <a:ext cx="2081965" cy="246221"/>
          </a:xfrm>
          <a:prstGeom prst="rect">
            <a:avLst/>
          </a:prstGeom>
          <a:noFill/>
        </p:spPr>
        <p:txBody>
          <a:bodyPr wrap="square" rtlCol="0">
            <a:spAutoFit/>
          </a:bodyPr>
          <a:lstStyle/>
          <a:p>
            <a:r>
              <a:rPr lang="en-GB" sz="1000">
                <a:solidFill>
                  <a:schemeClr val="tx1">
                    <a:alpha val="18000"/>
                  </a:schemeClr>
                </a:solidFill>
              </a:rPr>
              <a:t>Prepared by </a:t>
            </a:r>
            <a:r>
              <a:rPr lang="en-GB" sz="1000" dirty="0">
                <a:solidFill>
                  <a:schemeClr val="tx1">
                    <a:alpha val="18000"/>
                  </a:schemeClr>
                </a:solidFill>
              </a:rPr>
              <a:t>Dr Burcin Mustafa</a:t>
            </a:r>
          </a:p>
        </p:txBody>
      </p:sp>
    </p:spTree>
    <p:extLst>
      <p:ext uri="{BB962C8B-B14F-4D97-AF65-F5344CB8AC3E}">
        <p14:creationId xmlns:p14="http://schemas.microsoft.com/office/powerpoint/2010/main" val="3156012827"/>
      </p:ext>
    </p:extLst>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Lst>
  <p:hf hdr="0" ftr="0" dt="0"/>
  <p:txStyles>
    <p:titleStyle>
      <a:lvl1pPr algn="ctr" defTabSz="457207" rtl="0" eaLnBrk="1" latinLnBrk="0" hangingPunct="1">
        <a:spcBef>
          <a:spcPct val="0"/>
        </a:spcBef>
        <a:buNone/>
        <a:defRPr sz="36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
          <p:cNvSpPr/>
          <p:nvPr/>
        </p:nvSpPr>
        <p:spPr>
          <a:xfrm>
            <a:off x="0" y="0"/>
            <a:ext cx="9144000" cy="6858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entury Gothic"/>
              <a:ea typeface="Century Gothic"/>
              <a:cs typeface="Century Gothic"/>
              <a:sym typeface="Century Gothic"/>
            </a:endParaRPr>
          </a:p>
        </p:txBody>
      </p:sp>
      <p:pic>
        <p:nvPicPr>
          <p:cNvPr id="4" name="Picture 3" descr="A map of the world made of pasta&#10;&#10;Description automatically generated">
            <a:extLst>
              <a:ext uri="{FF2B5EF4-FFF2-40B4-BE49-F238E27FC236}">
                <a16:creationId xmlns:a16="http://schemas.microsoft.com/office/drawing/2014/main" id="{3911FC2A-30BA-2D49-27F9-D24D9DEFE2E7}"/>
              </a:ext>
            </a:extLst>
          </p:cNvPr>
          <p:cNvPicPr>
            <a:picLocks noChangeAspect="1"/>
          </p:cNvPicPr>
          <p:nvPr/>
        </p:nvPicPr>
        <p:blipFill>
          <a:blip r:embed="rId3"/>
          <a:stretch>
            <a:fillRect/>
          </a:stretch>
        </p:blipFill>
        <p:spPr>
          <a:xfrm flipV="1">
            <a:off x="-16935" y="1"/>
            <a:ext cx="9143999" cy="6855634"/>
          </a:xfrm>
          <a:prstGeom prst="rect">
            <a:avLst/>
          </a:prstGeom>
        </p:spPr>
      </p:pic>
      <p:sp>
        <p:nvSpPr>
          <p:cNvPr id="153" name="Google Shape;153;p1"/>
          <p:cNvSpPr txBox="1">
            <a:spLocks noGrp="1"/>
          </p:cNvSpPr>
          <p:nvPr>
            <p:ph type="ctrTitle"/>
          </p:nvPr>
        </p:nvSpPr>
        <p:spPr>
          <a:xfrm>
            <a:off x="0" y="2365"/>
            <a:ext cx="9144000" cy="775251"/>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lt1"/>
              </a:buClr>
              <a:buSzPts val="4000"/>
              <a:buFont typeface="Century Gothic"/>
              <a:buNone/>
            </a:pPr>
            <a:r>
              <a:rPr lang="en-GB" sz="3200" b="1" dirty="0">
                <a:solidFill>
                  <a:schemeClr val="lt1"/>
                </a:solidFill>
                <a:effectLst>
                  <a:outerShdw blurRad="38100" dist="38100" dir="2700000" algn="tl">
                    <a:srgbClr val="000000">
                      <a:alpha val="43137"/>
                    </a:srgbClr>
                  </a:outerShdw>
                </a:effectLst>
              </a:rPr>
              <a:t>ENG103 Research Writing Techniques</a:t>
            </a:r>
            <a:endParaRPr dirty="0">
              <a:effectLst>
                <a:outerShdw blurRad="38100" dist="38100" dir="2700000" algn="tl">
                  <a:srgbClr val="000000">
                    <a:alpha val="43137"/>
                  </a:srgbClr>
                </a:outerShdw>
              </a:effectLst>
            </a:endParaRPr>
          </a:p>
        </p:txBody>
      </p:sp>
      <p:sp>
        <p:nvSpPr>
          <p:cNvPr id="154" name="Google Shape;154;p1"/>
          <p:cNvSpPr txBox="1">
            <a:spLocks noGrp="1"/>
          </p:cNvSpPr>
          <p:nvPr>
            <p:ph type="subTitle" idx="1"/>
          </p:nvPr>
        </p:nvSpPr>
        <p:spPr>
          <a:xfrm>
            <a:off x="0" y="777616"/>
            <a:ext cx="9127064" cy="656957"/>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600"/>
              <a:buNone/>
            </a:pPr>
            <a:r>
              <a:rPr lang="en-US" sz="1600" b="1" dirty="0">
                <a:solidFill>
                  <a:schemeClr val="lt1"/>
                </a:solidFill>
                <a:effectLst>
                  <a:outerShdw blurRad="38100" dist="38100" dir="2700000" algn="tl">
                    <a:srgbClr val="000000">
                      <a:alpha val="43137"/>
                    </a:srgbClr>
                  </a:outerShdw>
                </a:effectLst>
              </a:rPr>
              <a:t>AS2, G3.1-G3.2: Research Objectives &amp; Research Questions, and G4: Research Methods</a:t>
            </a:r>
          </a:p>
          <a:p>
            <a:pPr marL="0" lvl="0" indent="0" algn="l" rtl="0">
              <a:lnSpc>
                <a:spcPct val="100000"/>
              </a:lnSpc>
              <a:spcBef>
                <a:spcPts val="0"/>
              </a:spcBef>
              <a:spcAft>
                <a:spcPts val="0"/>
              </a:spcAft>
              <a:buSzPts val="1600"/>
              <a:buNone/>
            </a:pPr>
            <a:endParaRPr lang="en-US" b="1" dirty="0">
              <a:solidFill>
                <a:schemeClr val="lt1"/>
              </a:solidFill>
              <a:effectLst>
                <a:outerShdw blurRad="38100" dist="38100" dir="2700000" algn="tl">
                  <a:srgbClr val="000000">
                    <a:alpha val="43137"/>
                  </a:srgbClr>
                </a:outerShdw>
              </a:effectLst>
            </a:endParaRPr>
          </a:p>
        </p:txBody>
      </p:sp>
      <p:sp>
        <p:nvSpPr>
          <p:cNvPr id="2" name="Slide Number Placeholder 1">
            <a:extLst>
              <a:ext uri="{FF2B5EF4-FFF2-40B4-BE49-F238E27FC236}">
                <a16:creationId xmlns:a16="http://schemas.microsoft.com/office/drawing/2014/main" id="{C5184C80-39E9-2ED2-A01C-B0F4D6EABBF8}"/>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4" name="Google Shape;184;p6"/>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endParaRPr b="1"/>
          </a:p>
          <a:p>
            <a:pPr marL="342900" lvl="0" indent="-342900" algn="l" rtl="0">
              <a:spcBef>
                <a:spcPts val="1000"/>
              </a:spcBef>
              <a:spcAft>
                <a:spcPts val="0"/>
              </a:spcAft>
              <a:buSzPts val="1600"/>
              <a:buFont typeface="Arial"/>
              <a:buChar char="•"/>
            </a:pPr>
            <a:r>
              <a:rPr lang="en-US"/>
              <a:t>A research methods section should concisely explain to the reader the main method you will use to collect data.</a:t>
            </a:r>
            <a:endParaRPr/>
          </a:p>
          <a:p>
            <a:pPr marL="342900" lvl="0" indent="-342900" algn="l" rtl="0">
              <a:spcBef>
                <a:spcPts val="1000"/>
              </a:spcBef>
              <a:spcAft>
                <a:spcPts val="0"/>
              </a:spcAft>
              <a:buSzPts val="1600"/>
              <a:buFont typeface="Arial"/>
              <a:buChar char="•"/>
            </a:pPr>
            <a:r>
              <a:rPr lang="en-US"/>
              <a:t>Furthermore, it should also offer a justification of your research method.</a:t>
            </a:r>
            <a:endParaRPr/>
          </a:p>
          <a:p>
            <a:pPr marL="342900" lvl="0" indent="-342900" algn="l" rtl="0">
              <a:spcBef>
                <a:spcPts val="1000"/>
              </a:spcBef>
              <a:spcAft>
                <a:spcPts val="0"/>
              </a:spcAft>
              <a:buSzPts val="1600"/>
              <a:buFont typeface="Arial"/>
              <a:buChar char="•"/>
            </a:pPr>
            <a:r>
              <a:rPr lang="en-US"/>
              <a:t>Also, it should provide details about your targeted participants, in the case of surveys, interviews etc, and the relevance of your research method.</a:t>
            </a:r>
            <a:endParaRPr/>
          </a:p>
          <a:p>
            <a:pPr marL="342900" lvl="0" indent="-342900" algn="l" rtl="0">
              <a:spcBef>
                <a:spcPts val="1000"/>
              </a:spcBef>
              <a:spcAft>
                <a:spcPts val="0"/>
              </a:spcAft>
              <a:buSzPts val="1600"/>
              <a:buFont typeface="Arial"/>
              <a:buChar char="•"/>
            </a:pPr>
            <a:r>
              <a:rPr lang="en-US"/>
              <a:t>In addition, it should explain the tools (e.g., Google Forms) you will use to undertake your research.</a:t>
            </a:r>
            <a:endParaRPr/>
          </a:p>
          <a:p>
            <a:pPr marL="0" lvl="0" indent="0" algn="l" rtl="0">
              <a:spcBef>
                <a:spcPts val="1000"/>
              </a:spcBef>
              <a:spcAft>
                <a:spcPts val="0"/>
              </a:spcAft>
              <a:buSzPts val="1600"/>
              <a:buNone/>
            </a:pPr>
            <a:r>
              <a:rPr lang="en-US"/>
              <a:t> </a:t>
            </a:r>
            <a:endParaRPr/>
          </a:p>
          <a:p>
            <a:pPr marL="0" lvl="0" indent="0" algn="l" rtl="0">
              <a:spcBef>
                <a:spcPts val="1000"/>
              </a:spcBef>
              <a:spcAft>
                <a:spcPts val="0"/>
              </a:spcAft>
              <a:buSzPts val="1600"/>
              <a:buNone/>
            </a:pPr>
            <a:endParaRPr/>
          </a:p>
          <a:p>
            <a:pPr marL="0" lvl="0" indent="0" algn="l" rtl="0">
              <a:spcBef>
                <a:spcPts val="1000"/>
              </a:spcBef>
              <a:spcAft>
                <a:spcPts val="0"/>
              </a:spcAft>
              <a:buSzPts val="1600"/>
              <a:buNone/>
            </a:pPr>
            <a:endParaRPr/>
          </a:p>
        </p:txBody>
      </p:sp>
      <p:sp>
        <p:nvSpPr>
          <p:cNvPr id="4" name="Google Shape;165;p3">
            <a:extLst>
              <a:ext uri="{FF2B5EF4-FFF2-40B4-BE49-F238E27FC236}">
                <a16:creationId xmlns:a16="http://schemas.microsoft.com/office/drawing/2014/main" id="{C68392D2-C1E8-41E3-0C1A-52EEC20B483A}"/>
              </a:ext>
            </a:extLst>
          </p:cNvPr>
          <p:cNvSpPr txBox="1">
            <a:spLocks noGrp="1"/>
          </p:cNvSpPr>
          <p:nvPr>
            <p:ph type="title"/>
          </p:nvPr>
        </p:nvSpPr>
        <p:spPr>
          <a:xfrm>
            <a:off x="0" y="0"/>
            <a:ext cx="9144000" cy="982133"/>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dirty="0">
                <a:solidFill>
                  <a:schemeClr val="tx1"/>
                </a:solidFill>
              </a:rPr>
              <a:t>Research Methods Writing Guide - G4 </a:t>
            </a:r>
          </a:p>
        </p:txBody>
      </p:sp>
      <p:sp>
        <p:nvSpPr>
          <p:cNvPr id="2" name="Slide Number Placeholder 1">
            <a:extLst>
              <a:ext uri="{FF2B5EF4-FFF2-40B4-BE49-F238E27FC236}">
                <a16:creationId xmlns:a16="http://schemas.microsoft.com/office/drawing/2014/main" id="{49AC1064-6589-F96A-E8FE-8FB6668E2F0C}"/>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90" name="Google Shape;190;p7"/>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n-US" b="1" dirty="0"/>
              <a:t>Research Methods Paragraph should include the following:</a:t>
            </a:r>
            <a:endParaRPr dirty="0"/>
          </a:p>
          <a:p>
            <a:pPr marL="0" lvl="0" indent="0" algn="l" rtl="0">
              <a:spcBef>
                <a:spcPts val="1000"/>
              </a:spcBef>
              <a:spcAft>
                <a:spcPts val="0"/>
              </a:spcAft>
              <a:buSzPts val="1600"/>
              <a:buNone/>
            </a:pPr>
            <a:endParaRPr b="1" dirty="0"/>
          </a:p>
          <a:p>
            <a:pPr marL="457200" lvl="0" indent="-457200" algn="l" rtl="0">
              <a:spcBef>
                <a:spcPts val="1000"/>
              </a:spcBef>
              <a:spcAft>
                <a:spcPts val="0"/>
              </a:spcAft>
              <a:buSzPts val="1600"/>
              <a:buFont typeface="Century Gothic"/>
              <a:buAutoNum type="arabicPeriod"/>
            </a:pPr>
            <a:r>
              <a:rPr lang="en-US" dirty="0">
                <a:solidFill>
                  <a:srgbClr val="31BA79"/>
                </a:solidFill>
              </a:rPr>
              <a:t>an explanation of the research method you used</a:t>
            </a:r>
            <a:endParaRPr dirty="0"/>
          </a:p>
          <a:p>
            <a:pPr marL="457200" lvl="0" indent="-457200" algn="l" rtl="0">
              <a:spcBef>
                <a:spcPts val="1000"/>
              </a:spcBef>
              <a:spcAft>
                <a:spcPts val="0"/>
              </a:spcAft>
              <a:buSzPts val="1600"/>
              <a:buFont typeface="Century Gothic"/>
              <a:buAutoNum type="arabicPeriod"/>
            </a:pPr>
            <a:r>
              <a:rPr lang="en-US" dirty="0">
                <a:solidFill>
                  <a:srgbClr val="FFFF00"/>
                </a:solidFill>
              </a:rPr>
              <a:t>a justification of the choice of research method</a:t>
            </a:r>
            <a:endParaRPr dirty="0"/>
          </a:p>
          <a:p>
            <a:pPr marL="457200" lvl="0" indent="-457200" algn="l" rtl="0">
              <a:spcBef>
                <a:spcPts val="1000"/>
              </a:spcBef>
              <a:spcAft>
                <a:spcPts val="0"/>
              </a:spcAft>
              <a:buSzPts val="1600"/>
              <a:buFont typeface="Century Gothic"/>
              <a:buAutoNum type="arabicPeriod"/>
            </a:pPr>
            <a:r>
              <a:rPr lang="en-US" dirty="0">
                <a:solidFill>
                  <a:srgbClr val="FFC000"/>
                </a:solidFill>
              </a:rPr>
              <a:t>an explanation of your questionnaire design and the types of question you will ask, e.g. will you use multiple choice and or the Likert scale </a:t>
            </a:r>
            <a:endParaRPr dirty="0"/>
          </a:p>
          <a:p>
            <a:pPr marL="457200" lvl="0" indent="-457200" algn="l" rtl="0">
              <a:spcBef>
                <a:spcPts val="1000"/>
              </a:spcBef>
              <a:spcAft>
                <a:spcPts val="0"/>
              </a:spcAft>
              <a:buSzPts val="1600"/>
              <a:buFont typeface="Century Gothic"/>
              <a:buAutoNum type="arabicPeriod"/>
            </a:pPr>
            <a:r>
              <a:rPr lang="en-US" dirty="0">
                <a:solidFill>
                  <a:srgbClr val="F8C8A6"/>
                </a:solidFill>
              </a:rPr>
              <a:t>an explanation of the sample size and details about your participants (e.g., university students)</a:t>
            </a:r>
            <a:endParaRPr dirty="0"/>
          </a:p>
          <a:p>
            <a:pPr marL="457200" lvl="0" indent="-457200" algn="l" rtl="0">
              <a:spcBef>
                <a:spcPts val="1000"/>
              </a:spcBef>
              <a:spcAft>
                <a:spcPts val="0"/>
              </a:spcAft>
              <a:buSzPts val="1600"/>
              <a:buFont typeface="Century Gothic"/>
              <a:buAutoNum type="arabicPeriod"/>
            </a:pPr>
            <a:r>
              <a:rPr lang="en-US" dirty="0">
                <a:solidFill>
                  <a:schemeClr val="dk1"/>
                </a:solidFill>
              </a:rPr>
              <a:t>a description of the methods used to recruit your participants</a:t>
            </a:r>
            <a:endParaRPr dirty="0"/>
          </a:p>
          <a:p>
            <a:pPr marL="457200" lvl="0" indent="-457200" algn="l" rtl="0">
              <a:spcBef>
                <a:spcPts val="1000"/>
              </a:spcBef>
              <a:spcAft>
                <a:spcPts val="0"/>
              </a:spcAft>
              <a:buSzPts val="1600"/>
              <a:buFont typeface="Century Gothic"/>
              <a:buAutoNum type="arabicPeriod"/>
            </a:pPr>
            <a:r>
              <a:rPr lang="en-US" dirty="0"/>
              <a:t>a description of the tools you will use to conduct your online survey (e.g., Google Forms)</a:t>
            </a:r>
            <a:endParaRPr dirty="0"/>
          </a:p>
        </p:txBody>
      </p:sp>
      <p:sp>
        <p:nvSpPr>
          <p:cNvPr id="4" name="Google Shape;165;p3">
            <a:extLst>
              <a:ext uri="{FF2B5EF4-FFF2-40B4-BE49-F238E27FC236}">
                <a16:creationId xmlns:a16="http://schemas.microsoft.com/office/drawing/2014/main" id="{44D6DBA5-5284-7A9C-D39B-958462081B69}"/>
              </a:ext>
            </a:extLst>
          </p:cNvPr>
          <p:cNvSpPr txBox="1">
            <a:spLocks noGrp="1"/>
          </p:cNvSpPr>
          <p:nvPr>
            <p:ph type="title"/>
          </p:nvPr>
        </p:nvSpPr>
        <p:spPr>
          <a:xfrm>
            <a:off x="0" y="0"/>
            <a:ext cx="9144000" cy="956733"/>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dirty="0">
                <a:solidFill>
                  <a:schemeClr val="tx1"/>
                </a:solidFill>
              </a:rPr>
              <a:t>Research Methods Writing Guide - G4 </a:t>
            </a:r>
          </a:p>
        </p:txBody>
      </p:sp>
      <p:sp>
        <p:nvSpPr>
          <p:cNvPr id="2" name="Slide Number Placeholder 1">
            <a:extLst>
              <a:ext uri="{FF2B5EF4-FFF2-40B4-BE49-F238E27FC236}">
                <a16:creationId xmlns:a16="http://schemas.microsoft.com/office/drawing/2014/main" id="{533A2FA1-CB72-02DB-D448-57E1C3517A14}"/>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Google Shape;196;p8"/>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fontScale="92500" lnSpcReduction="20000"/>
          </a:bodyPr>
          <a:lstStyle/>
          <a:p>
            <a:pPr marL="0" lvl="0" indent="0" algn="ctr" rtl="0">
              <a:spcBef>
                <a:spcPts val="0"/>
              </a:spcBef>
              <a:spcAft>
                <a:spcPts val="0"/>
              </a:spcAft>
              <a:buSzPts val="1600"/>
              <a:buNone/>
            </a:pPr>
            <a:r>
              <a:rPr lang="en-US" b="1" dirty="0"/>
              <a:t>An example of Research Methods paragraph written in accordance with the guide:</a:t>
            </a:r>
          </a:p>
          <a:p>
            <a:pPr marL="0" lvl="0" indent="0" algn="l" rtl="0">
              <a:spcBef>
                <a:spcPts val="0"/>
              </a:spcBef>
              <a:spcAft>
                <a:spcPts val="0"/>
              </a:spcAft>
              <a:buSzPts val="1600"/>
              <a:buNone/>
            </a:pPr>
            <a:endParaRPr lang="en-US" dirty="0">
              <a:solidFill>
                <a:srgbClr val="31BA79"/>
              </a:solidFill>
            </a:endParaRPr>
          </a:p>
          <a:p>
            <a:pPr marL="0" lvl="0" indent="0" algn="l" rtl="0">
              <a:spcBef>
                <a:spcPts val="0"/>
              </a:spcBef>
              <a:spcAft>
                <a:spcPts val="0"/>
              </a:spcAft>
              <a:buSzPts val="1600"/>
              <a:buNone/>
            </a:pPr>
            <a:endParaRPr lang="en-US" dirty="0">
              <a:solidFill>
                <a:srgbClr val="31BA79"/>
              </a:solidFill>
            </a:endParaRPr>
          </a:p>
          <a:p>
            <a:pPr marL="0" lvl="0" indent="0" algn="l" rtl="0">
              <a:spcBef>
                <a:spcPts val="0"/>
              </a:spcBef>
              <a:spcAft>
                <a:spcPts val="0"/>
              </a:spcAft>
              <a:buSzPts val="1600"/>
              <a:buNone/>
            </a:pPr>
            <a:r>
              <a:rPr lang="en-US" dirty="0">
                <a:solidFill>
                  <a:srgbClr val="31BA79"/>
                </a:solidFill>
              </a:rPr>
              <a:t>To achieve the three main objectives of this research, a quantitative research methodology will be used in the form of a cross-sectional survey with forced-choice answers. </a:t>
            </a:r>
            <a:r>
              <a:rPr lang="en-US" dirty="0">
                <a:solidFill>
                  <a:srgbClr val="FFFF00"/>
                </a:solidFill>
              </a:rPr>
              <a:t>This approach was most germane to the research objectives because it allows for the collection of structured data from the sample group, which can be used to form assertions about the population. </a:t>
            </a:r>
            <a:r>
              <a:rPr lang="en-US" dirty="0">
                <a:solidFill>
                  <a:srgbClr val="FFC000"/>
                </a:solidFill>
              </a:rPr>
              <a:t>The survey has three sections: 1) questions to determine student attitudes towards the effectiveness of online learning, 2) questions to determine student attitudes regarding the impact of online learning on their grades, 3) questions to ascertain if students believe online learning improves their interactions with other students. Moreover, Likert scale questions were used with the following range of answers: strongly agree, somewhat agree, neutral, somewhat disagree and strongly disagree. </a:t>
            </a:r>
            <a:r>
              <a:rPr lang="en-US" dirty="0">
                <a:solidFill>
                  <a:srgbClr val="F8C8A6"/>
                </a:solidFill>
              </a:rPr>
              <a:t>Regarding the sample, 35 Bachelor students were recruited from the male campus of Prince Sultan University, which has a total of 3463 students. </a:t>
            </a:r>
            <a:r>
              <a:rPr lang="en-US" dirty="0">
                <a:solidFill>
                  <a:schemeClr val="dk1"/>
                </a:solidFill>
              </a:rPr>
              <a:t>The students were recruited through promoting the survey on WhatsApp student groups. </a:t>
            </a:r>
            <a:r>
              <a:rPr lang="en-US" dirty="0"/>
              <a:t>Furthermore, the survey utilized the Google Forms tool to collect and analyze the data.</a:t>
            </a:r>
            <a:endParaRPr dirty="0"/>
          </a:p>
          <a:p>
            <a:pPr marL="0" lvl="0" indent="0" algn="l" rtl="0">
              <a:spcBef>
                <a:spcPts val="1000"/>
              </a:spcBef>
              <a:spcAft>
                <a:spcPts val="0"/>
              </a:spcAft>
              <a:buSzPts val="1600"/>
              <a:buNone/>
            </a:pPr>
            <a:endParaRPr dirty="0"/>
          </a:p>
        </p:txBody>
      </p:sp>
      <p:sp>
        <p:nvSpPr>
          <p:cNvPr id="4" name="Google Shape;165;p3">
            <a:extLst>
              <a:ext uri="{FF2B5EF4-FFF2-40B4-BE49-F238E27FC236}">
                <a16:creationId xmlns:a16="http://schemas.microsoft.com/office/drawing/2014/main" id="{ED767CD2-0CCA-0213-0A2A-64E3F4F922CB}"/>
              </a:ext>
            </a:extLst>
          </p:cNvPr>
          <p:cNvSpPr txBox="1">
            <a:spLocks noGrp="1"/>
          </p:cNvSpPr>
          <p:nvPr>
            <p:ph type="title"/>
          </p:nvPr>
        </p:nvSpPr>
        <p:spPr>
          <a:xfrm>
            <a:off x="0" y="0"/>
            <a:ext cx="9144000" cy="922867"/>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dirty="0">
                <a:solidFill>
                  <a:schemeClr val="tx1"/>
                </a:solidFill>
              </a:rPr>
              <a:t>Research Methods Writing Guide - G4 </a:t>
            </a:r>
          </a:p>
        </p:txBody>
      </p:sp>
      <p:sp>
        <p:nvSpPr>
          <p:cNvPr id="2" name="Slide Number Placeholder 1">
            <a:extLst>
              <a:ext uri="{FF2B5EF4-FFF2-40B4-BE49-F238E27FC236}">
                <a16:creationId xmlns:a16="http://schemas.microsoft.com/office/drawing/2014/main" id="{A26615C2-1AC5-EB3B-77BB-0A36C4AB6893}"/>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10"/>
          <p:cNvSpPr txBox="1">
            <a:spLocks noGrp="1"/>
          </p:cNvSpPr>
          <p:nvPr>
            <p:ph type="title"/>
          </p:nvPr>
        </p:nvSpPr>
        <p:spPr>
          <a:xfrm>
            <a:off x="188843" y="89452"/>
            <a:ext cx="7351247" cy="973971"/>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a:t>References</a:t>
            </a:r>
            <a:endParaRPr/>
          </a:p>
        </p:txBody>
      </p:sp>
      <p:sp>
        <p:nvSpPr>
          <p:cNvPr id="208" name="Google Shape;208;p10"/>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n-US" dirty="0"/>
              <a:t>Black, T. R. (2002). Understanding Social Science Research. SAGE Publications.</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Leavy, P. (2017). Research Design: Quantitative, Qualitative, Mixed Methods, Arts-Based, and Community-Based Participatory Research Approaches. The Guilford Press. </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Matthews, B. and Ross, L (2010) Research Methods a practical guide for the social sciences</a:t>
            </a:r>
            <a:r>
              <a:rPr lang="en-US"/>
              <a:t>. Longman </a:t>
            </a:r>
            <a:endParaRPr lang="en-US" dirty="0"/>
          </a:p>
          <a:p>
            <a:pPr marL="0" lvl="0" indent="0" algn="l" rtl="0">
              <a:spcBef>
                <a:spcPts val="0"/>
              </a:spcBef>
              <a:spcAft>
                <a:spcPts val="0"/>
              </a:spcAft>
              <a:buSzPts val="1600"/>
              <a:buNone/>
            </a:pPr>
            <a:endParaRPr dirty="0"/>
          </a:p>
        </p:txBody>
      </p:sp>
      <p:sp>
        <p:nvSpPr>
          <p:cNvPr id="2" name="Slide Number Placeholder 1">
            <a:extLst>
              <a:ext uri="{FF2B5EF4-FFF2-40B4-BE49-F238E27FC236}">
                <a16:creationId xmlns:a16="http://schemas.microsoft.com/office/drawing/2014/main" id="{62332935-7343-DD02-195B-8A1930A761FE}"/>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13</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dirty="0">
                <a:latin typeface="+mn-lt"/>
              </a:rPr>
              <a:t>Session outline</a:t>
            </a:r>
            <a:br>
              <a:rPr lang="en-GB" sz="3600" dirty="0">
                <a:latin typeface="+mn-lt"/>
              </a:rPr>
            </a:br>
            <a:endParaRPr lang="en-US" sz="2000" dirty="0">
              <a:latin typeface="+mn-lt"/>
            </a:endParaRPr>
          </a:p>
        </p:txBody>
      </p:sp>
      <p:sp>
        <p:nvSpPr>
          <p:cNvPr id="3" name="Content Placeholder 2"/>
          <p:cNvSpPr>
            <a:spLocks noGrp="1"/>
          </p:cNvSpPr>
          <p:nvPr>
            <p:ph idx="1"/>
          </p:nvPr>
        </p:nvSpPr>
        <p:spPr>
          <a:xfrm>
            <a:off x="188844" y="873760"/>
            <a:ext cx="8096716" cy="5651584"/>
          </a:xfrm>
        </p:spPr>
        <p:txBody>
          <a:bodyPr>
            <a:normAutofit/>
          </a:bodyPr>
          <a:lstStyle/>
          <a:p>
            <a:pPr marL="0" indent="0">
              <a:lnSpc>
                <a:spcPct val="250000"/>
              </a:lnSpc>
              <a:buNone/>
            </a:pPr>
            <a:endParaRPr lang="en-US" dirty="0"/>
          </a:p>
          <a:p>
            <a:pPr marL="0" indent="0">
              <a:lnSpc>
                <a:spcPct val="250000"/>
              </a:lnSpc>
              <a:buNone/>
            </a:pPr>
            <a:r>
              <a:rPr lang="en-US" dirty="0"/>
              <a:t>Research Objectives Writing Guide - G3.1 </a:t>
            </a:r>
          </a:p>
          <a:p>
            <a:pPr marL="0" indent="0">
              <a:lnSpc>
                <a:spcPct val="250000"/>
              </a:lnSpc>
              <a:buNone/>
            </a:pPr>
            <a:r>
              <a:rPr lang="en-US" dirty="0"/>
              <a:t>Research Questions Writing Guide - G3.2 </a:t>
            </a:r>
          </a:p>
          <a:p>
            <a:pPr marL="0" lvl="0" indent="0" algn="l" rtl="0">
              <a:lnSpc>
                <a:spcPct val="250000"/>
              </a:lnSpc>
              <a:spcBef>
                <a:spcPts val="0"/>
              </a:spcBef>
              <a:spcAft>
                <a:spcPts val="0"/>
              </a:spcAft>
              <a:buSzPct val="80000"/>
              <a:buNone/>
            </a:pPr>
            <a:r>
              <a:rPr lang="en-US" dirty="0"/>
              <a:t>Research Methods Writing Guide - G4 </a:t>
            </a:r>
          </a:p>
          <a:p>
            <a:pPr marL="0" lvl="0" indent="0">
              <a:buNone/>
            </a:pPr>
            <a:endParaRPr lang="en-GB" dirty="0">
              <a:solidFill>
                <a:schemeClr val="bg1"/>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EE7F23F4-19A4-4476-BFC5-1020089FBCF0}"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205E81-D8BE-4B2D-B528-A0043E556531}"/>
              </a:ext>
            </a:extLst>
          </p:cNvPr>
          <p:cNvSpPr>
            <a:spLocks noGrp="1"/>
          </p:cNvSpPr>
          <p:nvPr>
            <p:ph idx="1"/>
          </p:nvPr>
        </p:nvSpPr>
        <p:spPr/>
        <p:txBody>
          <a:bodyPr/>
          <a:lstStyle/>
          <a:p>
            <a:pPr marL="0" indent="0">
              <a:buNone/>
            </a:pPr>
            <a:r>
              <a:rPr lang="en-GB" b="1" dirty="0"/>
              <a:t>A Research Objectives section in your essay functions to:</a:t>
            </a:r>
          </a:p>
          <a:p>
            <a:pPr marL="0" indent="0">
              <a:buNone/>
            </a:pPr>
            <a:endParaRPr lang="en-GB" b="1" dirty="0"/>
          </a:p>
          <a:p>
            <a:pPr>
              <a:buFont typeface="Arial" panose="020B0604020202020204" pitchFamily="34" charset="0"/>
              <a:buChar char="•"/>
            </a:pPr>
            <a:r>
              <a:rPr lang="en-GB" dirty="0"/>
              <a:t>concisely explain to the reader what your research intends to achieve </a:t>
            </a:r>
          </a:p>
          <a:p>
            <a:pPr>
              <a:buFont typeface="Arial" panose="020B0604020202020204" pitchFamily="34" charset="0"/>
              <a:buChar char="•"/>
            </a:pPr>
            <a:r>
              <a:rPr lang="en-GB" dirty="0"/>
              <a:t>explains the scope of your research i.e. the remit of your research</a:t>
            </a:r>
          </a:p>
          <a:p>
            <a:pPr>
              <a:buFont typeface="Arial" panose="020B0604020202020204" pitchFamily="34" charset="0"/>
              <a:buChar char="•"/>
            </a:pPr>
            <a:r>
              <a:rPr lang="en-GB" dirty="0"/>
              <a:t>disaggregates your research goal; i.e., separates the different components that constitute your research goal.</a:t>
            </a:r>
          </a:p>
          <a:p>
            <a:pPr marL="0" indent="0">
              <a:buNone/>
            </a:pPr>
            <a:r>
              <a:rPr lang="en-GB" dirty="0"/>
              <a:t> </a:t>
            </a:r>
          </a:p>
          <a:p>
            <a:pPr marL="0" indent="0">
              <a:buNone/>
            </a:pPr>
            <a:endParaRPr lang="en-GB" dirty="0"/>
          </a:p>
          <a:p>
            <a:pPr marL="0" indent="0">
              <a:buNone/>
            </a:pPr>
            <a:endParaRPr lang="en-GB" dirty="0"/>
          </a:p>
        </p:txBody>
      </p:sp>
      <p:sp>
        <p:nvSpPr>
          <p:cNvPr id="9" name="Title 1">
            <a:extLst>
              <a:ext uri="{FF2B5EF4-FFF2-40B4-BE49-F238E27FC236}">
                <a16:creationId xmlns:a16="http://schemas.microsoft.com/office/drawing/2014/main" id="{C3257873-AA32-AE08-83C8-9CCA0967EE60}"/>
              </a:ext>
            </a:extLst>
          </p:cNvPr>
          <p:cNvSpPr>
            <a:spLocks noGrp="1"/>
          </p:cNvSpPr>
          <p:nvPr>
            <p:ph type="title"/>
          </p:nvPr>
        </p:nvSpPr>
        <p:spPr>
          <a:xfrm>
            <a:off x="1" y="0"/>
            <a:ext cx="7746520" cy="802257"/>
          </a:xfrm>
        </p:spPr>
        <p:txBody>
          <a:bodyPr/>
          <a:lstStyle/>
          <a:p>
            <a:r>
              <a:rPr lang="en-US" sz="2800" dirty="0"/>
              <a:t>Research Objectives Writing Guide - G3.1</a:t>
            </a:r>
            <a:endParaRPr lang="en-GB" sz="2800" dirty="0"/>
          </a:p>
        </p:txBody>
      </p:sp>
      <p:sp>
        <p:nvSpPr>
          <p:cNvPr id="2" name="Slide Number Placeholder 1">
            <a:extLst>
              <a:ext uri="{FF2B5EF4-FFF2-40B4-BE49-F238E27FC236}">
                <a16:creationId xmlns:a16="http://schemas.microsoft.com/office/drawing/2014/main" id="{6B38464D-DEDE-15DC-6308-64585F83648E}"/>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3</a:t>
            </a:fld>
            <a:endParaRPr lang="en-GB"/>
          </a:p>
        </p:txBody>
      </p:sp>
    </p:spTree>
    <p:extLst>
      <p:ext uri="{BB962C8B-B14F-4D97-AF65-F5344CB8AC3E}">
        <p14:creationId xmlns:p14="http://schemas.microsoft.com/office/powerpoint/2010/main" val="2814552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A146C-3711-4593-96BC-155BCCCC7A08}"/>
              </a:ext>
            </a:extLst>
          </p:cNvPr>
          <p:cNvSpPr>
            <a:spLocks noGrp="1"/>
          </p:cNvSpPr>
          <p:nvPr>
            <p:ph idx="1"/>
          </p:nvPr>
        </p:nvSpPr>
        <p:spPr/>
        <p:txBody>
          <a:bodyPr/>
          <a:lstStyle/>
          <a:p>
            <a:pPr marL="0" indent="0">
              <a:buNone/>
            </a:pPr>
            <a:r>
              <a:rPr lang="en-US" b="1" dirty="0"/>
              <a:t>Your Research Objectives Paragraph should include the following:</a:t>
            </a:r>
          </a:p>
          <a:p>
            <a:pPr marL="0" indent="0">
              <a:buNone/>
            </a:pPr>
            <a:endParaRPr lang="en-GB" b="1" dirty="0"/>
          </a:p>
          <a:p>
            <a:pPr>
              <a:buFont typeface="Arial" panose="020B0604020202020204" pitchFamily="34" charset="0"/>
              <a:buChar char="•"/>
            </a:pPr>
            <a:r>
              <a:rPr lang="en-GB" dirty="0">
                <a:solidFill>
                  <a:schemeClr val="accent6"/>
                </a:solidFill>
              </a:rPr>
              <a:t>a reiteration of the importance of your research topic</a:t>
            </a:r>
          </a:p>
          <a:p>
            <a:pPr>
              <a:buFont typeface="Arial" panose="020B0604020202020204" pitchFamily="34" charset="0"/>
              <a:buChar char="•"/>
            </a:pPr>
            <a:r>
              <a:rPr lang="en-GB" dirty="0">
                <a:solidFill>
                  <a:srgbClr val="FFFF00"/>
                </a:solidFill>
              </a:rPr>
              <a:t>an illustration of the need for your research</a:t>
            </a:r>
          </a:p>
          <a:p>
            <a:pPr>
              <a:buFont typeface="Arial" panose="020B0604020202020204" pitchFamily="34" charset="0"/>
              <a:buChar char="•"/>
            </a:pPr>
            <a:r>
              <a:rPr lang="en-GB" dirty="0"/>
              <a:t>an explanation of the major objectives of your research, which focus on different areas related to your research topic</a:t>
            </a:r>
          </a:p>
        </p:txBody>
      </p:sp>
      <p:sp>
        <p:nvSpPr>
          <p:cNvPr id="9" name="Title 1">
            <a:extLst>
              <a:ext uri="{FF2B5EF4-FFF2-40B4-BE49-F238E27FC236}">
                <a16:creationId xmlns:a16="http://schemas.microsoft.com/office/drawing/2014/main" id="{1FB93770-B7DD-C48F-9150-19BD2542EE22}"/>
              </a:ext>
            </a:extLst>
          </p:cNvPr>
          <p:cNvSpPr>
            <a:spLocks noGrp="1"/>
          </p:cNvSpPr>
          <p:nvPr>
            <p:ph type="title"/>
          </p:nvPr>
        </p:nvSpPr>
        <p:spPr>
          <a:xfrm>
            <a:off x="1" y="0"/>
            <a:ext cx="7746520" cy="802257"/>
          </a:xfrm>
        </p:spPr>
        <p:txBody>
          <a:bodyPr/>
          <a:lstStyle/>
          <a:p>
            <a:r>
              <a:rPr lang="en-US" sz="2800" dirty="0"/>
              <a:t>Research Objectives Writing Guide - G3.1</a:t>
            </a:r>
            <a:endParaRPr lang="en-GB" sz="2800" dirty="0"/>
          </a:p>
        </p:txBody>
      </p:sp>
      <p:sp>
        <p:nvSpPr>
          <p:cNvPr id="2" name="Slide Number Placeholder 1">
            <a:extLst>
              <a:ext uri="{FF2B5EF4-FFF2-40B4-BE49-F238E27FC236}">
                <a16:creationId xmlns:a16="http://schemas.microsoft.com/office/drawing/2014/main" id="{406DD295-E029-9767-C989-079F26D56A88}"/>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4</a:t>
            </a:fld>
            <a:endParaRPr lang="en-GB"/>
          </a:p>
        </p:txBody>
      </p:sp>
    </p:spTree>
    <p:extLst>
      <p:ext uri="{BB962C8B-B14F-4D97-AF65-F5344CB8AC3E}">
        <p14:creationId xmlns:p14="http://schemas.microsoft.com/office/powerpoint/2010/main" val="3091844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B442B5-CD51-4943-93F0-1C3567AAB42F}"/>
              </a:ext>
            </a:extLst>
          </p:cNvPr>
          <p:cNvSpPr>
            <a:spLocks noGrp="1"/>
          </p:cNvSpPr>
          <p:nvPr>
            <p:ph idx="1"/>
          </p:nvPr>
        </p:nvSpPr>
        <p:spPr>
          <a:xfrm>
            <a:off x="179480" y="1155940"/>
            <a:ext cx="8518571" cy="5628735"/>
          </a:xfrm>
        </p:spPr>
        <p:txBody>
          <a:bodyPr/>
          <a:lstStyle/>
          <a:p>
            <a:pPr marL="0" lvl="0" indent="0" algn="ctr" rtl="0">
              <a:spcBef>
                <a:spcPts val="0"/>
              </a:spcBef>
              <a:spcAft>
                <a:spcPts val="0"/>
              </a:spcAft>
              <a:buSzPts val="1600"/>
              <a:buNone/>
            </a:pPr>
            <a:r>
              <a:rPr lang="en-US" b="1" dirty="0"/>
              <a:t>An example of a Research Objectives paragraph written in accordance with the guide:</a:t>
            </a:r>
          </a:p>
          <a:p>
            <a:pPr marL="0" indent="0">
              <a:buNone/>
            </a:pPr>
            <a:endParaRPr lang="en-US" dirty="0">
              <a:solidFill>
                <a:schemeClr val="accent6"/>
              </a:solidFill>
            </a:endParaRPr>
          </a:p>
          <a:p>
            <a:pPr marL="0" indent="0">
              <a:buNone/>
            </a:pPr>
            <a:r>
              <a:rPr lang="en-US" dirty="0">
                <a:solidFill>
                  <a:schemeClr val="accent6"/>
                </a:solidFill>
              </a:rPr>
              <a:t>The topic of online learning has an important relevance beyond the Covid-19 pandemic. Moreover, one of the most important groups to be affected by its continued use are students. </a:t>
            </a:r>
            <a:r>
              <a:rPr lang="en-US" dirty="0">
                <a:solidFill>
                  <a:srgbClr val="FFFF00"/>
                </a:solidFill>
              </a:rPr>
              <a:t>However, even though studies have collected data on how this mode of learning affects students’ performance, it is unclear what their attitudes are to the virtual classroom.</a:t>
            </a:r>
            <a:r>
              <a:rPr lang="en-US" dirty="0"/>
              <a:t> In this context, there are three main interconnected objectives of this research: the first is to ascertain student attitudes regarding online learning as an effective mode of study. The second is to investigate if students believe that online learning improves their grades. The third is to collect data on whether students believe online learning improves their social interactions. </a:t>
            </a:r>
            <a:endParaRPr lang="en-GB" dirty="0"/>
          </a:p>
        </p:txBody>
      </p:sp>
      <p:sp>
        <p:nvSpPr>
          <p:cNvPr id="6" name="Title 1">
            <a:extLst>
              <a:ext uri="{FF2B5EF4-FFF2-40B4-BE49-F238E27FC236}">
                <a16:creationId xmlns:a16="http://schemas.microsoft.com/office/drawing/2014/main" id="{9631F597-47C3-8BF9-2D5C-E77F8E97D57C}"/>
              </a:ext>
            </a:extLst>
          </p:cNvPr>
          <p:cNvSpPr>
            <a:spLocks noGrp="1"/>
          </p:cNvSpPr>
          <p:nvPr>
            <p:ph type="title"/>
          </p:nvPr>
        </p:nvSpPr>
        <p:spPr>
          <a:xfrm>
            <a:off x="1" y="0"/>
            <a:ext cx="7746520" cy="802257"/>
          </a:xfrm>
        </p:spPr>
        <p:txBody>
          <a:bodyPr/>
          <a:lstStyle/>
          <a:p>
            <a:r>
              <a:rPr lang="en-US" sz="2800" dirty="0"/>
              <a:t>Research Objectives Writing Guide - G3.1</a:t>
            </a:r>
            <a:endParaRPr lang="en-GB" sz="2800" dirty="0"/>
          </a:p>
        </p:txBody>
      </p:sp>
      <p:sp>
        <p:nvSpPr>
          <p:cNvPr id="2" name="Slide Number Placeholder 1">
            <a:extLst>
              <a:ext uri="{FF2B5EF4-FFF2-40B4-BE49-F238E27FC236}">
                <a16:creationId xmlns:a16="http://schemas.microsoft.com/office/drawing/2014/main" id="{E36D28EE-2EE2-BD03-6898-FD4C6A5FB882}"/>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5</a:t>
            </a:fld>
            <a:endParaRPr lang="en-GB"/>
          </a:p>
        </p:txBody>
      </p:sp>
    </p:spTree>
    <p:extLst>
      <p:ext uri="{BB962C8B-B14F-4D97-AF65-F5344CB8AC3E}">
        <p14:creationId xmlns:p14="http://schemas.microsoft.com/office/powerpoint/2010/main" val="2780498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E98B7-C0D1-4D73-AF60-A0E340BA2C38}"/>
              </a:ext>
            </a:extLst>
          </p:cNvPr>
          <p:cNvSpPr>
            <a:spLocks noGrp="1"/>
          </p:cNvSpPr>
          <p:nvPr>
            <p:ph type="title"/>
          </p:nvPr>
        </p:nvSpPr>
        <p:spPr>
          <a:xfrm>
            <a:off x="1" y="89452"/>
            <a:ext cx="7703388" cy="973971"/>
          </a:xfrm>
        </p:spPr>
        <p:txBody>
          <a:bodyPr/>
          <a:lstStyle/>
          <a:p>
            <a:r>
              <a:rPr lang="en-US" sz="2800" dirty="0"/>
              <a:t>Research Questions Writing Guide - G3.2 </a:t>
            </a:r>
            <a:br>
              <a:rPr lang="en-US" dirty="0"/>
            </a:br>
            <a:br>
              <a:rPr lang="en-US" dirty="0"/>
            </a:br>
            <a:endParaRPr lang="en-GB" dirty="0"/>
          </a:p>
        </p:txBody>
      </p:sp>
      <p:sp>
        <p:nvSpPr>
          <p:cNvPr id="3" name="Content Placeholder 2">
            <a:extLst>
              <a:ext uri="{FF2B5EF4-FFF2-40B4-BE49-F238E27FC236}">
                <a16:creationId xmlns:a16="http://schemas.microsoft.com/office/drawing/2014/main" id="{2C205E81-D8BE-4B2D-B528-A0043E556531}"/>
              </a:ext>
            </a:extLst>
          </p:cNvPr>
          <p:cNvSpPr>
            <a:spLocks noGrp="1"/>
          </p:cNvSpPr>
          <p:nvPr>
            <p:ph idx="1"/>
          </p:nvPr>
        </p:nvSpPr>
        <p:spPr/>
        <p:txBody>
          <a:bodyPr/>
          <a:lstStyle/>
          <a:p>
            <a:pPr marL="0" indent="0">
              <a:buNone/>
            </a:pPr>
            <a:r>
              <a:rPr lang="en-GB" b="1" dirty="0"/>
              <a:t>Research Questions function to:</a:t>
            </a:r>
          </a:p>
          <a:p>
            <a:pPr marL="0" indent="0">
              <a:buNone/>
            </a:pPr>
            <a:endParaRPr lang="en-GB" b="1" dirty="0"/>
          </a:p>
          <a:p>
            <a:pPr>
              <a:buFont typeface="Arial" panose="020B0604020202020204" pitchFamily="34" charset="0"/>
              <a:buChar char="•"/>
            </a:pPr>
            <a:r>
              <a:rPr lang="en-GB" dirty="0"/>
              <a:t>highlight the subject related problems your research attempts to resolve</a:t>
            </a:r>
          </a:p>
          <a:p>
            <a:pPr>
              <a:buFont typeface="Arial" panose="020B0604020202020204" pitchFamily="34" charset="0"/>
              <a:buChar char="•"/>
            </a:pPr>
            <a:r>
              <a:rPr lang="en-GB" dirty="0"/>
              <a:t>highlight the gaps in current research that you attempt to fill</a:t>
            </a:r>
          </a:p>
          <a:p>
            <a:pPr>
              <a:buFont typeface="Arial" panose="020B0604020202020204" pitchFamily="34" charset="0"/>
              <a:buChar char="•"/>
            </a:pPr>
            <a:r>
              <a:rPr lang="en-GB" dirty="0"/>
              <a:t>make the goals of your research more tangible </a:t>
            </a:r>
          </a:p>
          <a:p>
            <a:pPr marL="0" indent="0">
              <a:buNone/>
            </a:pPr>
            <a:endParaRPr lang="en-GB" dirty="0"/>
          </a:p>
        </p:txBody>
      </p:sp>
      <p:sp>
        <p:nvSpPr>
          <p:cNvPr id="4" name="Slide Number Placeholder 3">
            <a:extLst>
              <a:ext uri="{FF2B5EF4-FFF2-40B4-BE49-F238E27FC236}">
                <a16:creationId xmlns:a16="http://schemas.microsoft.com/office/drawing/2014/main" id="{68D2CBFA-6859-DC80-F5E9-3F4FCEBE5165}"/>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6</a:t>
            </a:fld>
            <a:endParaRPr lang="en-GB"/>
          </a:p>
        </p:txBody>
      </p:sp>
    </p:spTree>
    <p:extLst>
      <p:ext uri="{BB962C8B-B14F-4D97-AF65-F5344CB8AC3E}">
        <p14:creationId xmlns:p14="http://schemas.microsoft.com/office/powerpoint/2010/main" val="229244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A146C-3711-4593-96BC-155BCCCC7A08}"/>
              </a:ext>
            </a:extLst>
          </p:cNvPr>
          <p:cNvSpPr>
            <a:spLocks noGrp="1"/>
          </p:cNvSpPr>
          <p:nvPr>
            <p:ph idx="1"/>
          </p:nvPr>
        </p:nvSpPr>
        <p:spPr/>
        <p:txBody>
          <a:bodyPr/>
          <a:lstStyle/>
          <a:p>
            <a:pPr marL="0" indent="0">
              <a:buNone/>
            </a:pPr>
            <a:r>
              <a:rPr lang="en-GB" b="1" dirty="0"/>
              <a:t>To write your Research Questions:</a:t>
            </a:r>
          </a:p>
          <a:p>
            <a:pPr marL="0" indent="0">
              <a:buNone/>
            </a:pPr>
            <a:endParaRPr lang="en-GB" b="1" dirty="0"/>
          </a:p>
          <a:p>
            <a:pPr>
              <a:buFont typeface="Arial" panose="020B0604020202020204" pitchFamily="34" charset="0"/>
              <a:buChar char="•"/>
            </a:pPr>
            <a:r>
              <a:rPr lang="en-GB" dirty="0"/>
              <a:t>firstly, identify questions that if answered help to achieve your research goals.</a:t>
            </a:r>
          </a:p>
          <a:p>
            <a:pPr>
              <a:buFont typeface="Arial" panose="020B0604020202020204" pitchFamily="34" charset="0"/>
              <a:buChar char="•"/>
            </a:pPr>
            <a:r>
              <a:rPr lang="en-GB" dirty="0"/>
              <a:t>while formulating your questions, consider their possible answers (it is important to ask questions with possible answers that people are interested in)</a:t>
            </a:r>
          </a:p>
          <a:p>
            <a:pPr>
              <a:buFont typeface="Arial" panose="020B0604020202020204" pitchFamily="34" charset="0"/>
              <a:buChar char="•"/>
            </a:pPr>
            <a:r>
              <a:rPr lang="en-GB" dirty="0"/>
              <a:t>present your draft questions to your peers to ascertain if they are questions that are inspiring and worth answering</a:t>
            </a:r>
          </a:p>
          <a:p>
            <a:pPr marL="0" indent="0">
              <a:buNone/>
            </a:pPr>
            <a:endParaRPr lang="en-GB" dirty="0"/>
          </a:p>
        </p:txBody>
      </p:sp>
      <p:sp>
        <p:nvSpPr>
          <p:cNvPr id="6" name="Title 1">
            <a:extLst>
              <a:ext uri="{FF2B5EF4-FFF2-40B4-BE49-F238E27FC236}">
                <a16:creationId xmlns:a16="http://schemas.microsoft.com/office/drawing/2014/main" id="{493241BA-88DA-534B-4BAE-BC46E11C4635}"/>
              </a:ext>
            </a:extLst>
          </p:cNvPr>
          <p:cNvSpPr>
            <a:spLocks noGrp="1"/>
          </p:cNvSpPr>
          <p:nvPr>
            <p:ph type="title"/>
          </p:nvPr>
        </p:nvSpPr>
        <p:spPr>
          <a:xfrm>
            <a:off x="1" y="89452"/>
            <a:ext cx="7703388" cy="973971"/>
          </a:xfrm>
        </p:spPr>
        <p:txBody>
          <a:bodyPr/>
          <a:lstStyle/>
          <a:p>
            <a:r>
              <a:rPr lang="en-US" sz="2800" dirty="0"/>
              <a:t>Research Questions Writing Guide - G3.2 </a:t>
            </a:r>
            <a:br>
              <a:rPr lang="en-US" dirty="0"/>
            </a:br>
            <a:br>
              <a:rPr lang="en-US" dirty="0"/>
            </a:br>
            <a:endParaRPr lang="en-GB" dirty="0"/>
          </a:p>
        </p:txBody>
      </p:sp>
      <p:sp>
        <p:nvSpPr>
          <p:cNvPr id="2" name="Slide Number Placeholder 1">
            <a:extLst>
              <a:ext uri="{FF2B5EF4-FFF2-40B4-BE49-F238E27FC236}">
                <a16:creationId xmlns:a16="http://schemas.microsoft.com/office/drawing/2014/main" id="{377024F7-4F91-3EE2-7DD1-76206C4B9481}"/>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7</a:t>
            </a:fld>
            <a:endParaRPr lang="en-GB"/>
          </a:p>
        </p:txBody>
      </p:sp>
    </p:spTree>
    <p:extLst>
      <p:ext uri="{BB962C8B-B14F-4D97-AF65-F5344CB8AC3E}">
        <p14:creationId xmlns:p14="http://schemas.microsoft.com/office/powerpoint/2010/main" val="3111759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2EEF-F636-9C9C-0978-2F6A1BF2ABB1}"/>
              </a:ext>
            </a:extLst>
          </p:cNvPr>
          <p:cNvSpPr>
            <a:spLocks noGrp="1"/>
          </p:cNvSpPr>
          <p:nvPr>
            <p:ph idx="1"/>
          </p:nvPr>
        </p:nvSpPr>
        <p:spPr>
          <a:xfrm>
            <a:off x="188107" y="1319842"/>
            <a:ext cx="8518571" cy="5309557"/>
          </a:xfrm>
        </p:spPr>
        <p:txBody>
          <a:bodyPr>
            <a:normAutofit lnSpcReduction="10000"/>
          </a:bodyPr>
          <a:lstStyle/>
          <a:p>
            <a:pPr marL="0" indent="0" algn="ctr">
              <a:buNone/>
            </a:pPr>
            <a:r>
              <a:rPr lang="en-US" b="1" dirty="0"/>
              <a:t>An example of Research Questions written in accordance with the guide:</a:t>
            </a:r>
          </a:p>
          <a:p>
            <a:pPr marL="0" indent="0">
              <a:buNone/>
            </a:pPr>
            <a:endParaRPr lang="en-US" dirty="0"/>
          </a:p>
          <a:p>
            <a:pPr marL="0" indent="0">
              <a:buNone/>
            </a:pPr>
            <a:r>
              <a:rPr lang="en-US" dirty="0">
                <a:solidFill>
                  <a:schemeClr val="accent3"/>
                </a:solidFill>
              </a:rPr>
              <a:t>The main questions this research </a:t>
            </a:r>
            <a:r>
              <a:rPr lang="en-GB" dirty="0">
                <a:solidFill>
                  <a:schemeClr val="accent3"/>
                </a:solidFill>
              </a:rPr>
              <a:t>endeavours</a:t>
            </a:r>
            <a:r>
              <a:rPr lang="en-US" dirty="0">
                <a:solidFill>
                  <a:schemeClr val="accent3"/>
                </a:solidFill>
              </a:rPr>
              <a:t> to answer are as follows: </a:t>
            </a:r>
          </a:p>
          <a:p>
            <a:pPr marL="0" indent="0">
              <a:buNone/>
            </a:pPr>
            <a:r>
              <a:rPr lang="en-US" dirty="0">
                <a:solidFill>
                  <a:schemeClr val="accent3"/>
                </a:solidFill>
              </a:rPr>
              <a:t> </a:t>
            </a:r>
          </a:p>
          <a:p>
            <a:pPr marL="0" indent="0">
              <a:buNone/>
            </a:pPr>
            <a:r>
              <a:rPr lang="en-US" dirty="0">
                <a:solidFill>
                  <a:schemeClr val="accent3"/>
                </a:solidFill>
              </a:rPr>
              <a:t>1.	What do students believe regarding the effectiveness of online learning? </a:t>
            </a:r>
          </a:p>
          <a:p>
            <a:pPr marL="0" indent="0">
              <a:buNone/>
            </a:pPr>
            <a:endParaRPr lang="en-US" dirty="0">
              <a:solidFill>
                <a:schemeClr val="accent3"/>
              </a:solidFill>
            </a:endParaRPr>
          </a:p>
          <a:p>
            <a:pPr marL="0" indent="0">
              <a:buNone/>
            </a:pPr>
            <a:r>
              <a:rPr lang="en-US" dirty="0">
                <a:solidFill>
                  <a:schemeClr val="accent3"/>
                </a:solidFill>
              </a:rPr>
              <a:t>2.	What do students believe regarding the impact of online learning on their grades? </a:t>
            </a:r>
          </a:p>
          <a:p>
            <a:pPr marL="0" indent="0">
              <a:buNone/>
            </a:pPr>
            <a:endParaRPr lang="en-US" dirty="0">
              <a:solidFill>
                <a:schemeClr val="accent3"/>
              </a:solidFill>
            </a:endParaRPr>
          </a:p>
          <a:p>
            <a:pPr marL="0" indent="0">
              <a:buNone/>
            </a:pPr>
            <a:r>
              <a:rPr lang="en-US" dirty="0">
                <a:solidFill>
                  <a:schemeClr val="accent3"/>
                </a:solidFill>
              </a:rPr>
              <a:t>3.	What do students believe regarding the impact of online learning on their interactions with other students and their social life. </a:t>
            </a:r>
            <a:endParaRPr lang="en-GB" dirty="0">
              <a:solidFill>
                <a:schemeClr val="accent3"/>
              </a:solidFill>
            </a:endParaRPr>
          </a:p>
        </p:txBody>
      </p:sp>
      <p:sp>
        <p:nvSpPr>
          <p:cNvPr id="6" name="Title 1">
            <a:extLst>
              <a:ext uri="{FF2B5EF4-FFF2-40B4-BE49-F238E27FC236}">
                <a16:creationId xmlns:a16="http://schemas.microsoft.com/office/drawing/2014/main" id="{A95D2E30-0553-3B07-988D-7A6AC0AD4B96}"/>
              </a:ext>
            </a:extLst>
          </p:cNvPr>
          <p:cNvSpPr>
            <a:spLocks noGrp="1"/>
          </p:cNvSpPr>
          <p:nvPr>
            <p:ph type="title"/>
          </p:nvPr>
        </p:nvSpPr>
        <p:spPr>
          <a:xfrm>
            <a:off x="1" y="89453"/>
            <a:ext cx="7703388" cy="859454"/>
          </a:xfrm>
        </p:spPr>
        <p:txBody>
          <a:bodyPr/>
          <a:lstStyle/>
          <a:p>
            <a:r>
              <a:rPr lang="en-US" sz="2800" dirty="0"/>
              <a:t>Research Questions Writing Guide - G3.2 </a:t>
            </a:r>
            <a:br>
              <a:rPr lang="en-US" dirty="0"/>
            </a:br>
            <a:br>
              <a:rPr lang="en-US" dirty="0"/>
            </a:br>
            <a:endParaRPr lang="en-GB" dirty="0"/>
          </a:p>
        </p:txBody>
      </p:sp>
      <p:sp>
        <p:nvSpPr>
          <p:cNvPr id="2" name="Slide Number Placeholder 1">
            <a:extLst>
              <a:ext uri="{FF2B5EF4-FFF2-40B4-BE49-F238E27FC236}">
                <a16:creationId xmlns:a16="http://schemas.microsoft.com/office/drawing/2014/main" id="{6D3E59F6-DCD3-262A-F8CE-6937474AC9D5}"/>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8</a:t>
            </a:fld>
            <a:endParaRPr lang="en-GB"/>
          </a:p>
        </p:txBody>
      </p:sp>
    </p:spTree>
    <p:extLst>
      <p:ext uri="{BB962C8B-B14F-4D97-AF65-F5344CB8AC3E}">
        <p14:creationId xmlns:p14="http://schemas.microsoft.com/office/powerpoint/2010/main" val="1756566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
          <p:cNvSpPr txBox="1">
            <a:spLocks noGrp="1"/>
          </p:cNvSpPr>
          <p:nvPr>
            <p:ph type="title"/>
          </p:nvPr>
        </p:nvSpPr>
        <p:spPr>
          <a:xfrm>
            <a:off x="0" y="1"/>
            <a:ext cx="9144000" cy="8890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dirty="0">
                <a:solidFill>
                  <a:schemeClr val="tx1"/>
                </a:solidFill>
              </a:rPr>
              <a:t>Research Methods Writing Guide - G4 </a:t>
            </a:r>
          </a:p>
        </p:txBody>
      </p:sp>
      <p:sp>
        <p:nvSpPr>
          <p:cNvPr id="166" name="Google Shape;166;p3"/>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spcBef>
                <a:spcPts val="0"/>
              </a:spcBef>
              <a:spcAft>
                <a:spcPts val="0"/>
              </a:spcAft>
              <a:buSzPts val="1600"/>
              <a:buNone/>
            </a:pPr>
            <a:r>
              <a:rPr lang="en-US" b="1" dirty="0"/>
              <a:t>An overview of the different research methods:</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A quantitative research method collects structured data that is numerical in nature. For example, the use of a structured survey to undertake a study to determine the percentage of minority groups that are racially assaulted in the UK would be an example of quantitative research. </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A qualitative research method focuses more on individual subjective accounts and aim to collect data often missed by Quantitative research methods. For example, the use of unstructured interviews to undertake a study to determine the long-term effects of racial assaults on victims would be an example of Qualitative research. </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A mixed research method combines quantitative and qualitative approaches to produce more robust results. For example, the use of a structured survey as well as unstructured interviews to undertake a study to determine the frequency of racial assaults and their causes would be an example of a mixed research method. The quantitative based survey would inform us of frequency of racial assaults while the qualitative based interviews would tell us about the causes of the assaults.</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endParaRPr dirty="0"/>
          </a:p>
          <a:p>
            <a:pPr marL="0" lvl="0" indent="0" algn="l" rtl="0">
              <a:spcBef>
                <a:spcPts val="1000"/>
              </a:spcBef>
              <a:spcAft>
                <a:spcPts val="0"/>
              </a:spcAft>
              <a:buSzPts val="1600"/>
              <a:buNone/>
            </a:pPr>
            <a:endParaRPr dirty="0"/>
          </a:p>
        </p:txBody>
      </p:sp>
      <p:sp>
        <p:nvSpPr>
          <p:cNvPr id="2" name="Slide Number Placeholder 1">
            <a:extLst>
              <a:ext uri="{FF2B5EF4-FFF2-40B4-BE49-F238E27FC236}">
                <a16:creationId xmlns:a16="http://schemas.microsoft.com/office/drawing/2014/main" id="{A43550AC-920E-989B-7FC5-4A269B090B8F}"/>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9</a:t>
            </a:fld>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TotalTime>
  <Words>1198</Words>
  <Application>Microsoft Office PowerPoint</Application>
  <PresentationFormat>On-screen Show (4:3)</PresentationFormat>
  <Paragraphs>98</Paragraphs>
  <Slides>13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Wingdings 3</vt:lpstr>
      <vt:lpstr>Arial</vt:lpstr>
      <vt:lpstr>Calibri</vt:lpstr>
      <vt:lpstr>Century Gothic</vt:lpstr>
      <vt:lpstr>Ion</vt:lpstr>
      <vt:lpstr>ENG103 Research Writing Techniques</vt:lpstr>
      <vt:lpstr>Session outline </vt:lpstr>
      <vt:lpstr>Research Objectives Writing Guide - G3.1</vt:lpstr>
      <vt:lpstr>Research Objectives Writing Guide - G3.1</vt:lpstr>
      <vt:lpstr>Research Objectives Writing Guide - G3.1</vt:lpstr>
      <vt:lpstr>Research Questions Writing Guide - G3.2   </vt:lpstr>
      <vt:lpstr>Research Questions Writing Guide - G3.2   </vt:lpstr>
      <vt:lpstr>Research Questions Writing Guide - G3.2   </vt:lpstr>
      <vt:lpstr>Research Methods Writing Guide - G4 </vt:lpstr>
      <vt:lpstr>Research Methods Writing Guide - G4 </vt:lpstr>
      <vt:lpstr>Research Methods Writing Guide - G4 </vt:lpstr>
      <vt:lpstr>Research Methods Writing Guide - G4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103 Research Writing Techniques</dc:title>
  <dc:creator>RPM 18</dc:creator>
  <cp:lastModifiedBy>Burcin Kagan Mustafa</cp:lastModifiedBy>
  <cp:revision>3</cp:revision>
  <dcterms:created xsi:type="dcterms:W3CDTF">2022-01-10T07:05:52Z</dcterms:created>
  <dcterms:modified xsi:type="dcterms:W3CDTF">2024-07-26T08:43:56Z</dcterms:modified>
</cp:coreProperties>
</file>