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hV74KrtEsM6mYls3IyY73TTznA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/>
          <p:nvPr>
            <p:ph type="ctrTitle"/>
          </p:nvPr>
        </p:nvSpPr>
        <p:spPr>
          <a:xfrm>
            <a:off x="866442" y="1447801"/>
            <a:ext cx="662096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4"/>
          <p:cNvSpPr txBox="1"/>
          <p:nvPr>
            <p:ph idx="1" type="subTitle"/>
          </p:nvPr>
        </p:nvSpPr>
        <p:spPr>
          <a:xfrm>
            <a:off x="866442" y="4777380"/>
            <a:ext cx="662096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4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" name="Google Shape;21;p34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" name="Google Shape;22;p34"/>
          <p:cNvSpPr txBox="1"/>
          <p:nvPr>
            <p:ph idx="12" type="sldNum"/>
          </p:nvPr>
        </p:nvSpPr>
        <p:spPr>
          <a:xfrm>
            <a:off x="0" y="6122502"/>
            <a:ext cx="564544" cy="419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3"/>
          <p:cNvSpPr txBox="1"/>
          <p:nvPr>
            <p:ph type="title"/>
          </p:nvPr>
        </p:nvSpPr>
        <p:spPr>
          <a:xfrm>
            <a:off x="866443" y="4800587"/>
            <a:ext cx="66209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3"/>
          <p:cNvSpPr/>
          <p:nvPr>
            <p:ph idx="2" type="pic"/>
          </p:nvPr>
        </p:nvSpPr>
        <p:spPr>
          <a:xfrm>
            <a:off x="866442" y="685800"/>
            <a:ext cx="662096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5" name="Google Shape;75;p43"/>
          <p:cNvSpPr txBox="1"/>
          <p:nvPr>
            <p:ph idx="1" type="body"/>
          </p:nvPr>
        </p:nvSpPr>
        <p:spPr>
          <a:xfrm>
            <a:off x="866443" y="5367325"/>
            <a:ext cx="66209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6" name="Google Shape;76;p43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43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8" name="Google Shape;78;p43"/>
          <p:cNvSpPr txBox="1"/>
          <p:nvPr>
            <p:ph idx="12" type="sldNum"/>
          </p:nvPr>
        </p:nvSpPr>
        <p:spPr>
          <a:xfrm>
            <a:off x="0" y="6122502"/>
            <a:ext cx="564544" cy="419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4"/>
          <p:cNvSpPr txBox="1"/>
          <p:nvPr>
            <p:ph type="title"/>
          </p:nvPr>
        </p:nvSpPr>
        <p:spPr>
          <a:xfrm>
            <a:off x="866442" y="1447800"/>
            <a:ext cx="6620968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4"/>
          <p:cNvSpPr txBox="1"/>
          <p:nvPr>
            <p:ph idx="1" type="body"/>
          </p:nvPr>
        </p:nvSpPr>
        <p:spPr>
          <a:xfrm>
            <a:off x="866442" y="3657600"/>
            <a:ext cx="6620968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2" name="Google Shape;82;p44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3" name="Google Shape;83;p44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44"/>
          <p:cNvSpPr txBox="1"/>
          <p:nvPr>
            <p:ph idx="12" type="sldNum"/>
          </p:nvPr>
        </p:nvSpPr>
        <p:spPr>
          <a:xfrm>
            <a:off x="0" y="6122502"/>
            <a:ext cx="564544" cy="419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5"/>
          <p:cNvSpPr txBox="1"/>
          <p:nvPr>
            <p:ph type="title"/>
          </p:nvPr>
        </p:nvSpPr>
        <p:spPr>
          <a:xfrm>
            <a:off x="1181409" y="1447800"/>
            <a:ext cx="6001049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5"/>
          <p:cNvSpPr txBox="1"/>
          <p:nvPr>
            <p:ph idx="1" type="body"/>
          </p:nvPr>
        </p:nvSpPr>
        <p:spPr>
          <a:xfrm>
            <a:off x="1448177" y="3771174"/>
            <a:ext cx="546115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8" name="Google Shape;88;p45"/>
          <p:cNvSpPr txBox="1"/>
          <p:nvPr>
            <p:ph idx="2" type="body"/>
          </p:nvPr>
        </p:nvSpPr>
        <p:spPr>
          <a:xfrm>
            <a:off x="866442" y="4350657"/>
            <a:ext cx="6620968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9" name="Google Shape;89;p45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0" name="Google Shape;90;p45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1" name="Google Shape;91;p45"/>
          <p:cNvSpPr txBox="1"/>
          <p:nvPr>
            <p:ph idx="12" type="sldNum"/>
          </p:nvPr>
        </p:nvSpPr>
        <p:spPr>
          <a:xfrm>
            <a:off x="0" y="6122502"/>
            <a:ext cx="564544" cy="419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45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20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3" name="Google Shape;93;p45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20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6"/>
          <p:cNvSpPr txBox="1"/>
          <p:nvPr>
            <p:ph type="title"/>
          </p:nvPr>
        </p:nvSpPr>
        <p:spPr>
          <a:xfrm>
            <a:off x="866441" y="3124201"/>
            <a:ext cx="6620969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6"/>
          <p:cNvSpPr txBox="1"/>
          <p:nvPr>
            <p:ph idx="1" type="body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7" name="Google Shape;97;p46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8" name="Google Shape;98;p46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9" name="Google Shape;99;p46"/>
          <p:cNvSpPr txBox="1"/>
          <p:nvPr>
            <p:ph idx="12" type="sldNum"/>
          </p:nvPr>
        </p:nvSpPr>
        <p:spPr>
          <a:xfrm>
            <a:off x="0" y="6122502"/>
            <a:ext cx="564544" cy="419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7"/>
          <p:cNvSpPr txBox="1"/>
          <p:nvPr>
            <p:ph type="title"/>
          </p:nvPr>
        </p:nvSpPr>
        <p:spPr>
          <a:xfrm>
            <a:off x="-1" y="9170"/>
            <a:ext cx="9144001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7"/>
          <p:cNvSpPr txBox="1"/>
          <p:nvPr>
            <p:ph idx="1" type="body"/>
          </p:nvPr>
        </p:nvSpPr>
        <p:spPr>
          <a:xfrm>
            <a:off x="474834" y="1981200"/>
            <a:ext cx="22107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3" name="Google Shape;103;p47"/>
          <p:cNvSpPr txBox="1"/>
          <p:nvPr>
            <p:ph idx="2" type="body"/>
          </p:nvPr>
        </p:nvSpPr>
        <p:spPr>
          <a:xfrm>
            <a:off x="489475" y="2667000"/>
            <a:ext cx="219608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4" name="Google Shape;104;p47"/>
          <p:cNvSpPr txBox="1"/>
          <p:nvPr>
            <p:ph idx="3" type="body"/>
          </p:nvPr>
        </p:nvSpPr>
        <p:spPr>
          <a:xfrm>
            <a:off x="2913504" y="1981200"/>
            <a:ext cx="220275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47"/>
          <p:cNvSpPr txBox="1"/>
          <p:nvPr>
            <p:ph idx="4" type="body"/>
          </p:nvPr>
        </p:nvSpPr>
        <p:spPr>
          <a:xfrm>
            <a:off x="2905586" y="2667000"/>
            <a:ext cx="2210671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47"/>
          <p:cNvSpPr txBox="1"/>
          <p:nvPr>
            <p:ph idx="5" type="body"/>
          </p:nvPr>
        </p:nvSpPr>
        <p:spPr>
          <a:xfrm>
            <a:off x="5344917" y="1981200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Google Shape;107;p47"/>
          <p:cNvSpPr txBox="1"/>
          <p:nvPr>
            <p:ph idx="6" type="body"/>
          </p:nvPr>
        </p:nvSpPr>
        <p:spPr>
          <a:xfrm>
            <a:off x="5344917" y="2667000"/>
            <a:ext cx="2199658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08" name="Google Shape;108;p47"/>
          <p:cNvCxnSpPr/>
          <p:nvPr/>
        </p:nvCxnSpPr>
        <p:spPr>
          <a:xfrm>
            <a:off x="2795334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" name="Google Shape;109;p47"/>
          <p:cNvCxnSpPr/>
          <p:nvPr/>
        </p:nvCxnSpPr>
        <p:spPr>
          <a:xfrm>
            <a:off x="5223030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0" name="Google Shape;110;p47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47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47"/>
          <p:cNvSpPr txBox="1"/>
          <p:nvPr>
            <p:ph idx="12" type="sldNum"/>
          </p:nvPr>
        </p:nvSpPr>
        <p:spPr>
          <a:xfrm>
            <a:off x="0" y="6122502"/>
            <a:ext cx="564544" cy="419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8"/>
          <p:cNvSpPr txBox="1"/>
          <p:nvPr>
            <p:ph type="title"/>
          </p:nvPr>
        </p:nvSpPr>
        <p:spPr>
          <a:xfrm>
            <a:off x="-1" y="9170"/>
            <a:ext cx="9144001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48"/>
          <p:cNvSpPr txBox="1"/>
          <p:nvPr>
            <p:ph idx="1" type="body"/>
          </p:nvPr>
        </p:nvSpPr>
        <p:spPr>
          <a:xfrm>
            <a:off x="489475" y="4250949"/>
            <a:ext cx="22056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6" name="Google Shape;116;p48"/>
          <p:cNvSpPr/>
          <p:nvPr>
            <p:ph idx="2" type="pic"/>
          </p:nvPr>
        </p:nvSpPr>
        <p:spPr>
          <a:xfrm>
            <a:off x="489475" y="2209800"/>
            <a:ext cx="2205612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7" name="Google Shape;117;p48"/>
          <p:cNvSpPr txBox="1"/>
          <p:nvPr>
            <p:ph idx="3" type="body"/>
          </p:nvPr>
        </p:nvSpPr>
        <p:spPr>
          <a:xfrm>
            <a:off x="489475" y="4827212"/>
            <a:ext cx="2205612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8" name="Google Shape;118;p48"/>
          <p:cNvSpPr txBox="1"/>
          <p:nvPr>
            <p:ph idx="4" type="body"/>
          </p:nvPr>
        </p:nvSpPr>
        <p:spPr>
          <a:xfrm>
            <a:off x="2917792" y="4250949"/>
            <a:ext cx="21984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9" name="Google Shape;119;p48"/>
          <p:cNvSpPr/>
          <p:nvPr>
            <p:ph idx="5" type="pic"/>
          </p:nvPr>
        </p:nvSpPr>
        <p:spPr>
          <a:xfrm>
            <a:off x="2917791" y="2209800"/>
            <a:ext cx="2198466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0" name="Google Shape;120;p48"/>
          <p:cNvSpPr txBox="1"/>
          <p:nvPr>
            <p:ph idx="6" type="body"/>
          </p:nvPr>
        </p:nvSpPr>
        <p:spPr>
          <a:xfrm>
            <a:off x="2916776" y="4827211"/>
            <a:ext cx="2201378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1" name="Google Shape;121;p48"/>
          <p:cNvSpPr txBox="1"/>
          <p:nvPr>
            <p:ph idx="7" type="body"/>
          </p:nvPr>
        </p:nvSpPr>
        <p:spPr>
          <a:xfrm>
            <a:off x="5344917" y="4250949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2" name="Google Shape;122;p48"/>
          <p:cNvSpPr/>
          <p:nvPr>
            <p:ph idx="8" type="pic"/>
          </p:nvPr>
        </p:nvSpPr>
        <p:spPr>
          <a:xfrm>
            <a:off x="5344916" y="2209800"/>
            <a:ext cx="2199658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3" name="Google Shape;123;p48"/>
          <p:cNvSpPr txBox="1"/>
          <p:nvPr>
            <p:ph idx="9" type="body"/>
          </p:nvPr>
        </p:nvSpPr>
        <p:spPr>
          <a:xfrm>
            <a:off x="5344824" y="4827209"/>
            <a:ext cx="2202571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4" name="Google Shape;124;p48"/>
          <p:cNvCxnSpPr/>
          <p:nvPr/>
        </p:nvCxnSpPr>
        <p:spPr>
          <a:xfrm>
            <a:off x="2795334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5" name="Google Shape;125;p48"/>
          <p:cNvCxnSpPr/>
          <p:nvPr/>
        </p:nvCxnSpPr>
        <p:spPr>
          <a:xfrm>
            <a:off x="5223030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p48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48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Google Shape;128;p48"/>
          <p:cNvSpPr txBox="1"/>
          <p:nvPr>
            <p:ph idx="12" type="sldNum"/>
          </p:nvPr>
        </p:nvSpPr>
        <p:spPr>
          <a:xfrm>
            <a:off x="0" y="6122502"/>
            <a:ext cx="564544" cy="419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9"/>
          <p:cNvSpPr txBox="1"/>
          <p:nvPr>
            <p:ph type="title"/>
          </p:nvPr>
        </p:nvSpPr>
        <p:spPr>
          <a:xfrm>
            <a:off x="-1" y="9170"/>
            <a:ext cx="9144001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9"/>
          <p:cNvSpPr txBox="1"/>
          <p:nvPr>
            <p:ph idx="1" type="body"/>
          </p:nvPr>
        </p:nvSpPr>
        <p:spPr>
          <a:xfrm rot="5400000">
            <a:off x="1929937" y="-528481"/>
            <a:ext cx="5292078" cy="8849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2" name="Google Shape;132;p49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3" name="Google Shape;133;p49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4" name="Google Shape;134;p49"/>
          <p:cNvSpPr txBox="1"/>
          <p:nvPr>
            <p:ph idx="12" type="sldNum"/>
          </p:nvPr>
        </p:nvSpPr>
        <p:spPr>
          <a:xfrm>
            <a:off x="0" y="6122502"/>
            <a:ext cx="564544" cy="419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0"/>
          <p:cNvSpPr txBox="1"/>
          <p:nvPr>
            <p:ph type="title"/>
          </p:nvPr>
        </p:nvSpPr>
        <p:spPr>
          <a:xfrm rot="5400000">
            <a:off x="3974116" y="2685880"/>
            <a:ext cx="5826125" cy="13147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50"/>
          <p:cNvSpPr txBox="1"/>
          <p:nvPr>
            <p:ph idx="1" type="body"/>
          </p:nvPr>
        </p:nvSpPr>
        <p:spPr>
          <a:xfrm rot="5400000">
            <a:off x="532314" y="730366"/>
            <a:ext cx="5483134" cy="55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8" name="Google Shape;138;p50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9" name="Google Shape;139;p50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0" name="Google Shape;140;p50"/>
          <p:cNvSpPr txBox="1"/>
          <p:nvPr>
            <p:ph idx="12" type="sldNum"/>
          </p:nvPr>
        </p:nvSpPr>
        <p:spPr>
          <a:xfrm>
            <a:off x="0" y="6122502"/>
            <a:ext cx="564544" cy="419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/>
          <p:nvPr>
            <p:ph type="title"/>
          </p:nvPr>
        </p:nvSpPr>
        <p:spPr>
          <a:xfrm>
            <a:off x="-1" y="9170"/>
            <a:ext cx="9144001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5"/>
          <p:cNvSpPr txBox="1"/>
          <p:nvPr>
            <p:ph idx="1" type="body"/>
          </p:nvPr>
        </p:nvSpPr>
        <p:spPr>
          <a:xfrm>
            <a:off x="151075" y="1097281"/>
            <a:ext cx="8849802" cy="5445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" name="Google Shape;26;p35"/>
          <p:cNvSpPr txBox="1"/>
          <p:nvPr>
            <p:ph idx="12" type="sldNum"/>
          </p:nvPr>
        </p:nvSpPr>
        <p:spPr>
          <a:xfrm>
            <a:off x="-1" y="6598218"/>
            <a:ext cx="564544" cy="2506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6"/>
          <p:cNvSpPr txBox="1"/>
          <p:nvPr>
            <p:ph type="title"/>
          </p:nvPr>
        </p:nvSpPr>
        <p:spPr>
          <a:xfrm>
            <a:off x="866443" y="2861734"/>
            <a:ext cx="662096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6"/>
          <p:cNvSpPr txBox="1"/>
          <p:nvPr>
            <p:ph idx="1" type="body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36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1" name="Google Shape;31;p36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Google Shape;32;p36"/>
          <p:cNvSpPr txBox="1"/>
          <p:nvPr>
            <p:ph idx="12" type="sldNum"/>
          </p:nvPr>
        </p:nvSpPr>
        <p:spPr>
          <a:xfrm>
            <a:off x="0" y="6122502"/>
            <a:ext cx="564544" cy="419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/>
          <p:nvPr>
            <p:ph type="title"/>
          </p:nvPr>
        </p:nvSpPr>
        <p:spPr>
          <a:xfrm>
            <a:off x="-1" y="9170"/>
            <a:ext cx="9144001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" type="body"/>
          </p:nvPr>
        </p:nvSpPr>
        <p:spPr>
          <a:xfrm>
            <a:off x="827700" y="2060576"/>
            <a:ext cx="3298113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6" name="Google Shape;36;p37"/>
          <p:cNvSpPr txBox="1"/>
          <p:nvPr>
            <p:ph idx="2" type="body"/>
          </p:nvPr>
        </p:nvSpPr>
        <p:spPr>
          <a:xfrm>
            <a:off x="4241975" y="2056093"/>
            <a:ext cx="3298115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7" name="Google Shape;37;p37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" name="Google Shape;38;p37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Google Shape;39;p37"/>
          <p:cNvSpPr txBox="1"/>
          <p:nvPr>
            <p:ph idx="12" type="sldNum"/>
          </p:nvPr>
        </p:nvSpPr>
        <p:spPr>
          <a:xfrm>
            <a:off x="0" y="6122502"/>
            <a:ext cx="564544" cy="419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8"/>
          <p:cNvSpPr txBox="1"/>
          <p:nvPr>
            <p:ph type="title"/>
          </p:nvPr>
        </p:nvSpPr>
        <p:spPr>
          <a:xfrm>
            <a:off x="-1" y="9170"/>
            <a:ext cx="9144001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8"/>
          <p:cNvSpPr txBox="1"/>
          <p:nvPr>
            <p:ph idx="1" type="body"/>
          </p:nvPr>
        </p:nvSpPr>
        <p:spPr>
          <a:xfrm>
            <a:off x="827700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3" name="Google Shape;43;p38"/>
          <p:cNvSpPr txBox="1"/>
          <p:nvPr>
            <p:ph idx="2" type="body"/>
          </p:nvPr>
        </p:nvSpPr>
        <p:spPr>
          <a:xfrm>
            <a:off x="827700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4" name="Google Shape;44;p38"/>
          <p:cNvSpPr txBox="1"/>
          <p:nvPr>
            <p:ph idx="3" type="body"/>
          </p:nvPr>
        </p:nvSpPr>
        <p:spPr>
          <a:xfrm>
            <a:off x="4241976" y="1905000"/>
            <a:ext cx="3298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5" name="Google Shape;45;p38"/>
          <p:cNvSpPr txBox="1"/>
          <p:nvPr>
            <p:ph idx="4" type="body"/>
          </p:nvPr>
        </p:nvSpPr>
        <p:spPr>
          <a:xfrm>
            <a:off x="4241976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6" name="Google Shape;46;p38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7" name="Google Shape;47;p38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38"/>
          <p:cNvSpPr txBox="1"/>
          <p:nvPr>
            <p:ph idx="12" type="sldNum"/>
          </p:nvPr>
        </p:nvSpPr>
        <p:spPr>
          <a:xfrm>
            <a:off x="0" y="6122502"/>
            <a:ext cx="564544" cy="419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9"/>
          <p:cNvSpPr txBox="1"/>
          <p:nvPr>
            <p:ph type="title"/>
          </p:nvPr>
        </p:nvSpPr>
        <p:spPr>
          <a:xfrm>
            <a:off x="-1" y="9170"/>
            <a:ext cx="9144001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9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Google Shape;52;p39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39"/>
          <p:cNvSpPr txBox="1"/>
          <p:nvPr>
            <p:ph idx="12" type="sldNum"/>
          </p:nvPr>
        </p:nvSpPr>
        <p:spPr>
          <a:xfrm>
            <a:off x="0" y="6122502"/>
            <a:ext cx="564544" cy="419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" name="Google Shape;56;p40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7" name="Google Shape;57;p40"/>
          <p:cNvSpPr txBox="1"/>
          <p:nvPr>
            <p:ph idx="12" type="sldNum"/>
          </p:nvPr>
        </p:nvSpPr>
        <p:spPr>
          <a:xfrm>
            <a:off x="0" y="6122502"/>
            <a:ext cx="564544" cy="419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1"/>
          <p:cNvSpPr txBox="1"/>
          <p:nvPr>
            <p:ph type="title"/>
          </p:nvPr>
        </p:nvSpPr>
        <p:spPr>
          <a:xfrm>
            <a:off x="866441" y="1447800"/>
            <a:ext cx="2551462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1" type="body"/>
          </p:nvPr>
        </p:nvSpPr>
        <p:spPr>
          <a:xfrm>
            <a:off x="3589397" y="1447800"/>
            <a:ext cx="3898013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1" name="Google Shape;61;p41"/>
          <p:cNvSpPr txBox="1"/>
          <p:nvPr>
            <p:ph idx="2" type="body"/>
          </p:nvPr>
        </p:nvSpPr>
        <p:spPr>
          <a:xfrm>
            <a:off x="866441" y="3129281"/>
            <a:ext cx="2551462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2" name="Google Shape;62;p41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" name="Google Shape;63;p41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4" name="Google Shape;64;p41"/>
          <p:cNvSpPr txBox="1"/>
          <p:nvPr>
            <p:ph idx="12" type="sldNum"/>
          </p:nvPr>
        </p:nvSpPr>
        <p:spPr>
          <a:xfrm>
            <a:off x="0" y="6122502"/>
            <a:ext cx="564544" cy="419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2"/>
          <p:cNvSpPr txBox="1"/>
          <p:nvPr>
            <p:ph type="title"/>
          </p:nvPr>
        </p:nvSpPr>
        <p:spPr>
          <a:xfrm>
            <a:off x="865656" y="1854192"/>
            <a:ext cx="3820674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2"/>
          <p:cNvSpPr/>
          <p:nvPr>
            <p:ph idx="2" type="pic"/>
          </p:nvPr>
        </p:nvSpPr>
        <p:spPr>
          <a:xfrm>
            <a:off x="5213517" y="1143000"/>
            <a:ext cx="2400925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68" name="Google Shape;68;p42"/>
          <p:cNvSpPr txBox="1"/>
          <p:nvPr>
            <p:ph idx="1" type="body"/>
          </p:nvPr>
        </p:nvSpPr>
        <p:spPr>
          <a:xfrm>
            <a:off x="866441" y="3657600"/>
            <a:ext cx="3814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9" name="Google Shape;69;p42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Google Shape;70;p42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1" name="Google Shape;71;p42"/>
          <p:cNvSpPr txBox="1"/>
          <p:nvPr>
            <p:ph idx="12" type="sldNum"/>
          </p:nvPr>
        </p:nvSpPr>
        <p:spPr>
          <a:xfrm>
            <a:off x="0" y="6122502"/>
            <a:ext cx="564544" cy="419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>
            <a:gsLst>
              <a:gs pos="0">
                <a:srgbClr val="4CB9C3">
                  <a:alpha val="13725"/>
                </a:srgbClr>
              </a:gs>
              <a:gs pos="36000">
                <a:srgbClr val="4CB9C3">
                  <a:alpha val="6666"/>
                </a:srgbClr>
              </a:gs>
              <a:gs pos="73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3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>
            <a:gsLst>
              <a:gs pos="0">
                <a:srgbClr val="4CB9C3">
                  <a:alpha val="8627"/>
                </a:srgbClr>
              </a:gs>
              <a:gs pos="36000">
                <a:srgbClr val="4CB9C3">
                  <a:alpha val="4705"/>
                </a:srgbClr>
              </a:gs>
              <a:gs pos="66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33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>
            <a:gsLst>
              <a:gs pos="0">
                <a:srgbClr val="4CB9C3">
                  <a:alpha val="7843"/>
                </a:srgbClr>
              </a:gs>
              <a:gs pos="36000">
                <a:srgbClr val="4CB9C3">
                  <a:alpha val="7843"/>
                </a:srgbClr>
              </a:gs>
              <a:gs pos="72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33"/>
          <p:cNvSpPr txBox="1"/>
          <p:nvPr>
            <p:ph type="title"/>
          </p:nvPr>
        </p:nvSpPr>
        <p:spPr>
          <a:xfrm>
            <a:off x="-1" y="9170"/>
            <a:ext cx="9144001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" name="Google Shape;14;p33"/>
          <p:cNvSpPr txBox="1"/>
          <p:nvPr>
            <p:ph idx="1" type="body"/>
          </p:nvPr>
        </p:nvSpPr>
        <p:spPr>
          <a:xfrm>
            <a:off x="151075" y="1250381"/>
            <a:ext cx="8849802" cy="5292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33"/>
          <p:cNvSpPr txBox="1"/>
          <p:nvPr>
            <p:ph idx="12" type="sldNum"/>
          </p:nvPr>
        </p:nvSpPr>
        <p:spPr>
          <a:xfrm>
            <a:off x="7357" y="6560255"/>
            <a:ext cx="667910" cy="2950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33"/>
          <p:cNvSpPr txBox="1"/>
          <p:nvPr/>
        </p:nvSpPr>
        <p:spPr>
          <a:xfrm>
            <a:off x="6918912" y="6542459"/>
            <a:ext cx="208196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Prepared by Dr Burcin Mustafa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map of the world made of pasta&#10;&#10;Description automatically generated" id="146" name="Google Shape;1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-16935" y="1"/>
            <a:ext cx="9143999" cy="685563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"/>
          <p:cNvSpPr txBox="1"/>
          <p:nvPr>
            <p:ph type="ctrTitle"/>
          </p:nvPr>
        </p:nvSpPr>
        <p:spPr>
          <a:xfrm>
            <a:off x="0" y="2365"/>
            <a:ext cx="9144000" cy="7752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b="1" lang="en-GB" sz="3200">
                <a:solidFill>
                  <a:schemeClr val="lt1"/>
                </a:solidFill>
              </a:rPr>
              <a:t>ENG103 Research Writing Techniques</a:t>
            </a:r>
            <a:endParaRPr/>
          </a:p>
        </p:txBody>
      </p:sp>
      <p:sp>
        <p:nvSpPr>
          <p:cNvPr id="148" name="Google Shape;148;p1"/>
          <p:cNvSpPr txBox="1"/>
          <p:nvPr>
            <p:ph idx="1" type="subTitle"/>
          </p:nvPr>
        </p:nvSpPr>
        <p:spPr>
          <a:xfrm>
            <a:off x="0" y="777616"/>
            <a:ext cx="9127064" cy="656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>
                <a:solidFill>
                  <a:schemeClr val="lt1"/>
                </a:solidFill>
              </a:rPr>
              <a:t>AS2, Methods &amp; Results, Overview - G1: Title &amp; G2: Introduction</a:t>
            </a:r>
            <a:endParaRPr/>
          </a:p>
        </p:txBody>
      </p:sp>
      <p:sp>
        <p:nvSpPr>
          <p:cNvPr id="149" name="Google Shape;149;p1"/>
          <p:cNvSpPr txBox="1"/>
          <p:nvPr>
            <p:ph idx="12" type="sldNum"/>
          </p:nvPr>
        </p:nvSpPr>
        <p:spPr>
          <a:xfrm>
            <a:off x="0" y="6122502"/>
            <a:ext cx="564544" cy="419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/>
          <p:nvPr>
            <p:ph type="title"/>
          </p:nvPr>
        </p:nvSpPr>
        <p:spPr>
          <a:xfrm>
            <a:off x="188843" y="89452"/>
            <a:ext cx="7351247" cy="973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Lesson outline</a:t>
            </a:r>
            <a:b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4"/>
          <p:cNvSpPr txBox="1"/>
          <p:nvPr>
            <p:ph idx="1" type="body"/>
          </p:nvPr>
        </p:nvSpPr>
        <p:spPr>
          <a:xfrm>
            <a:off x="188844" y="1153210"/>
            <a:ext cx="8096716" cy="5328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Assignment Structuring and Rationale </a:t>
            </a:r>
            <a:br>
              <a:rPr lang="en-GB"/>
            </a:br>
            <a:r>
              <a:rPr lang="en-GB"/>
              <a:t>AS2 Overview</a:t>
            </a:r>
            <a:endParaRPr/>
          </a:p>
          <a:p>
            <a:pPr indent="0" lvl="0" marL="0" rtl="0" algn="l">
              <a:lnSpc>
                <a:spcPct val="2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/>
              <a:t>Title writing Guide - G1</a:t>
            </a:r>
            <a:endParaRPr/>
          </a:p>
          <a:p>
            <a:pPr indent="0" lvl="0" marL="0" rtl="0" algn="l">
              <a:lnSpc>
                <a:spcPct val="2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/>
              <a:t>Introduction Writing Guide – G2</a:t>
            </a:r>
            <a:endParaRPr/>
          </a:p>
          <a:p>
            <a:pPr indent="0" lvl="0" marL="0" rtl="0" algn="l">
              <a:lnSpc>
                <a:spcPct val="2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br>
              <a:rPr lang="en-GB"/>
            </a:br>
            <a:endParaRPr>
              <a:solidFill>
                <a:schemeClr val="dk1"/>
              </a:solidFill>
            </a:endParaRPr>
          </a:p>
        </p:txBody>
      </p:sp>
      <p:sp>
        <p:nvSpPr>
          <p:cNvPr id="157" name="Google Shape;157;p4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/>
          <p:nvPr>
            <p:ph type="title"/>
          </p:nvPr>
        </p:nvSpPr>
        <p:spPr>
          <a:xfrm>
            <a:off x="-1" y="9170"/>
            <a:ext cx="9144001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GB"/>
              <a:t>Assignment Structuring and Rationale </a:t>
            </a:r>
            <a:br>
              <a:rPr lang="en-GB"/>
            </a:br>
            <a:endParaRPr/>
          </a:p>
        </p:txBody>
      </p:sp>
      <p:sp>
        <p:nvSpPr>
          <p:cNvPr id="163" name="Google Shape;163;p32"/>
          <p:cNvSpPr txBox="1"/>
          <p:nvPr>
            <p:ph idx="1" type="body"/>
          </p:nvPr>
        </p:nvSpPr>
        <p:spPr>
          <a:xfrm>
            <a:off x="151075" y="1097281"/>
            <a:ext cx="8849802" cy="5445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6" lvl="0" marL="342906" rtl="0" algn="l">
              <a:spcBef>
                <a:spcPts val="0"/>
              </a:spcBef>
              <a:spcAft>
                <a:spcPts val="0"/>
              </a:spcAft>
              <a:buSzPct val="80000"/>
              <a:buFont typeface="Courier New"/>
              <a:buChar char="o"/>
            </a:pPr>
            <a:r>
              <a:rPr lang="en-GB"/>
              <a:t>The educational function of the Annotated Bibliography assignment (</a:t>
            </a:r>
            <a:r>
              <a:rPr b="1" lang="en-GB"/>
              <a:t>AS1</a:t>
            </a:r>
            <a:r>
              <a:rPr lang="en-GB"/>
              <a:t>) is to teach students how to source information from academic literature and understand its focus, research methods and main conclusions. Also, AS1 functions to provide background knowledge of a specific topic, which may lead to unique insights. It is by using this background knowledge of a topic that students can produce research questions related to a population’s (in this situation students)  attitudes towards aspects of the topic.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ct val="80000"/>
              <a:buFont typeface="Courier New"/>
              <a:buChar char="o"/>
            </a:pPr>
            <a:r>
              <a:rPr lang="en-GB"/>
              <a:t>The educational function of the Methodology and Results assignment (</a:t>
            </a:r>
            <a:r>
              <a:rPr b="1" lang="en-GB"/>
              <a:t>AS2</a:t>
            </a:r>
            <a:r>
              <a:rPr lang="en-GB"/>
              <a:t>) is to teach students how to collect primary information through quantitative means, namely a survey, and represent it in an essay.  Also, AS2 functions to illustrate to students the value of using existing research to formulate novel research questions related to a population’s (in this situation students) attitudes to a particular topic. 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ct val="80000"/>
              <a:buFont typeface="Courier New"/>
              <a:buChar char="o"/>
            </a:pPr>
            <a:r>
              <a:rPr lang="en-GB"/>
              <a:t>The educational function of the Research Poster assignment (</a:t>
            </a:r>
            <a:r>
              <a:rPr b="1" lang="en-GB"/>
              <a:t>AS3</a:t>
            </a:r>
            <a:r>
              <a:rPr lang="en-GB"/>
              <a:t>) is to teach students how to represent research findings through a combination of mediums including texts, images, and oral presentations. 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ct val="80000"/>
              <a:buFont typeface="Courier New"/>
              <a:buChar char="o"/>
            </a:pPr>
            <a:r>
              <a:rPr lang="en-GB"/>
              <a:t> </a:t>
            </a:r>
            <a:endParaRPr/>
          </a:p>
        </p:txBody>
      </p:sp>
      <p:sp>
        <p:nvSpPr>
          <p:cNvPr id="164" name="Google Shape;164;p32"/>
          <p:cNvSpPr txBox="1"/>
          <p:nvPr>
            <p:ph idx="12" type="sldNum"/>
          </p:nvPr>
        </p:nvSpPr>
        <p:spPr>
          <a:xfrm>
            <a:off x="-1" y="6598218"/>
            <a:ext cx="564544" cy="2506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/>
          <p:nvPr>
            <p:ph type="title"/>
          </p:nvPr>
        </p:nvSpPr>
        <p:spPr>
          <a:xfrm>
            <a:off x="0" y="1"/>
            <a:ext cx="9143999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-GB" sz="2800"/>
              <a:t>AS2, Methods &amp; Results Group Project, Overview</a:t>
            </a:r>
            <a:endParaRPr/>
          </a:p>
        </p:txBody>
      </p:sp>
      <p:sp>
        <p:nvSpPr>
          <p:cNvPr id="170" name="Google Shape;170;p5"/>
          <p:cNvSpPr txBox="1"/>
          <p:nvPr>
            <p:ph idx="1" type="body"/>
          </p:nvPr>
        </p:nvSpPr>
        <p:spPr>
          <a:xfrm>
            <a:off x="188107" y="1092200"/>
            <a:ext cx="8634160" cy="5579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b="1" lang="en-GB"/>
              <a:t>Working in groups you must write a research project essay that must not be less than </a:t>
            </a:r>
            <a:r>
              <a:rPr b="1" lang="en-GB">
                <a:solidFill>
                  <a:srgbClr val="FF0000"/>
                </a:solidFill>
              </a:rPr>
              <a:t>1000</a:t>
            </a:r>
            <a:r>
              <a:rPr b="1" lang="en-GB"/>
              <a:t> words nor over </a:t>
            </a:r>
            <a:r>
              <a:rPr b="1" lang="en-GB">
                <a:solidFill>
                  <a:srgbClr val="FF0000"/>
                </a:solidFill>
              </a:rPr>
              <a:t>1300</a:t>
            </a:r>
            <a:r>
              <a:rPr b="1" lang="en-GB"/>
              <a:t> words and includes the following: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-449580" lvl="0" marL="457200" rtl="0" algn="l">
              <a:spcBef>
                <a:spcPts val="1000"/>
              </a:spcBef>
              <a:spcAft>
                <a:spcPts val="0"/>
              </a:spcAft>
              <a:buSzPct val="80000"/>
              <a:buFont typeface="Century Gothic"/>
              <a:buAutoNum type="arabicPeriod"/>
            </a:pPr>
            <a:r>
              <a:rPr lang="en-GB"/>
              <a:t>A Title</a:t>
            </a:r>
            <a:endParaRPr/>
          </a:p>
          <a:p>
            <a:pPr indent="-449580" lvl="0" marL="457200" rtl="0" algn="l">
              <a:spcBef>
                <a:spcPts val="1000"/>
              </a:spcBef>
              <a:spcAft>
                <a:spcPts val="0"/>
              </a:spcAft>
              <a:buSzPct val="80000"/>
              <a:buFont typeface="Century Gothic"/>
              <a:buAutoNum type="arabicPeriod"/>
            </a:pPr>
            <a:r>
              <a:rPr lang="en-GB"/>
              <a:t>An Introduction</a:t>
            </a:r>
            <a:endParaRPr/>
          </a:p>
          <a:p>
            <a:pPr indent="-449580" lvl="0" marL="457200" rtl="0" algn="l">
              <a:spcBef>
                <a:spcPts val="1000"/>
              </a:spcBef>
              <a:spcAft>
                <a:spcPts val="0"/>
              </a:spcAft>
              <a:buSzPct val="80000"/>
              <a:buFont typeface="Century Gothic"/>
              <a:buAutoNum type="arabicPeriod"/>
            </a:pPr>
            <a:r>
              <a:rPr lang="en-GB"/>
              <a:t>Research Objectives </a:t>
            </a:r>
            <a:endParaRPr/>
          </a:p>
          <a:p>
            <a:pPr indent="-449580" lvl="0" marL="457200" rtl="0" algn="l">
              <a:spcBef>
                <a:spcPts val="1000"/>
              </a:spcBef>
              <a:spcAft>
                <a:spcPts val="0"/>
              </a:spcAft>
              <a:buSzPct val="80000"/>
              <a:buFont typeface="Century Gothic"/>
              <a:buAutoNum type="arabicPeriod"/>
            </a:pPr>
            <a:r>
              <a:rPr lang="en-GB"/>
              <a:t>Research Questions</a:t>
            </a:r>
            <a:endParaRPr/>
          </a:p>
          <a:p>
            <a:pPr indent="-449580" lvl="0" marL="457200" rtl="0" algn="l">
              <a:spcBef>
                <a:spcPts val="1000"/>
              </a:spcBef>
              <a:spcAft>
                <a:spcPts val="0"/>
              </a:spcAft>
              <a:buSzPct val="80000"/>
              <a:buFont typeface="Century Gothic"/>
              <a:buAutoNum type="arabicPeriod"/>
            </a:pPr>
            <a:r>
              <a:rPr lang="en-GB"/>
              <a:t>Research Methods</a:t>
            </a:r>
            <a:endParaRPr/>
          </a:p>
          <a:p>
            <a:pPr indent="-449580" lvl="0" marL="457200" rtl="0" algn="l">
              <a:spcBef>
                <a:spcPts val="1000"/>
              </a:spcBef>
              <a:spcAft>
                <a:spcPts val="0"/>
              </a:spcAft>
              <a:buSzPct val="80000"/>
              <a:buFont typeface="Century Gothic"/>
              <a:buAutoNum type="arabicPeriod"/>
            </a:pPr>
            <a:r>
              <a:rPr lang="en-GB"/>
              <a:t>Research Ethics</a:t>
            </a:r>
            <a:endParaRPr/>
          </a:p>
          <a:p>
            <a:pPr indent="-449580" lvl="0" marL="457200" rtl="0" algn="l">
              <a:spcBef>
                <a:spcPts val="1000"/>
              </a:spcBef>
              <a:spcAft>
                <a:spcPts val="0"/>
              </a:spcAft>
              <a:buSzPct val="80000"/>
              <a:buFont typeface="Century Gothic"/>
              <a:buAutoNum type="arabicPeriod"/>
            </a:pPr>
            <a:r>
              <a:rPr lang="en-GB"/>
              <a:t>Research Results and Discussion </a:t>
            </a:r>
            <a:endParaRPr/>
          </a:p>
          <a:p>
            <a:pPr indent="-449580" lvl="0" marL="457200" rtl="0" algn="l">
              <a:spcBef>
                <a:spcPts val="1000"/>
              </a:spcBef>
              <a:spcAft>
                <a:spcPts val="0"/>
              </a:spcAft>
              <a:buSzPct val="80000"/>
              <a:buFont typeface="Century Gothic"/>
              <a:buAutoNum type="arabicPeriod"/>
            </a:pPr>
            <a:r>
              <a:rPr lang="en-GB"/>
              <a:t>A Conclusion </a:t>
            </a:r>
            <a:endParaRPr/>
          </a:p>
          <a:p>
            <a:pPr indent="-449580" lvl="0" marL="457200" rtl="0" algn="l">
              <a:spcBef>
                <a:spcPts val="1000"/>
              </a:spcBef>
              <a:spcAft>
                <a:spcPts val="0"/>
              </a:spcAft>
              <a:buSzPct val="80000"/>
              <a:buFont typeface="Century Gothic"/>
              <a:buAutoNum type="arabicPeriod"/>
            </a:pPr>
            <a:r>
              <a:rPr lang="en-GB"/>
              <a:t>A Reference List</a:t>
            </a:r>
            <a:endParaRPr/>
          </a:p>
          <a:p>
            <a:pPr indent="0" lvl="0" marL="762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en-GB"/>
              <a:t>AS2 is worth 15 % of the course grade.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en-GB"/>
              <a:t>See AS2 Criteria and Guidelines for the due date.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en-GB"/>
              <a:t>AS3, the associated Research Poster and Exhibition, is worth 10% of the course grade.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en-GB"/>
              <a:t>See AS3 Criteria and Guidelines for the due date.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/>
          <p:nvPr>
            <p:ph idx="1" type="body"/>
          </p:nvPr>
        </p:nvSpPr>
        <p:spPr>
          <a:xfrm>
            <a:off x="205777" y="952493"/>
            <a:ext cx="8341360" cy="5609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ct val="80000"/>
              <a:buFont typeface="Century Gothic"/>
              <a:buAutoNum type="arabicPeriod"/>
            </a:pPr>
            <a:r>
              <a:rPr b="1" lang="en-GB"/>
              <a:t>Title </a:t>
            </a:r>
            <a:r>
              <a:rPr lang="en-GB"/>
              <a:t>(</a:t>
            </a:r>
            <a:r>
              <a:rPr lang="en-GB">
                <a:solidFill>
                  <a:srgbClr val="FF0000"/>
                </a:solidFill>
              </a:rPr>
              <a:t>10 -20 words</a:t>
            </a:r>
            <a:r>
              <a:rPr lang="en-GB"/>
              <a:t>): develop a dynamic title that is exciting and represents the essence of the research.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ct val="80000"/>
              <a:buFont typeface="Century Gothic"/>
              <a:buAutoNum type="arabicPeriod"/>
            </a:pPr>
            <a:r>
              <a:rPr b="1" lang="en-GB"/>
              <a:t>Introduction </a:t>
            </a:r>
            <a:r>
              <a:rPr lang="en-GB"/>
              <a:t>(</a:t>
            </a:r>
            <a:r>
              <a:rPr lang="en-GB">
                <a:solidFill>
                  <a:srgbClr val="FF0000"/>
                </a:solidFill>
              </a:rPr>
              <a:t>130-160 words</a:t>
            </a:r>
            <a:r>
              <a:rPr lang="en-GB"/>
              <a:t>): write an introduction that highlights the importance of your topic and explains the focus of your research. Also, you introduction should include a clear thesis statement. </a:t>
            </a:r>
            <a:endParaRPr b="1"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ct val="80000"/>
              <a:buFont typeface="Century Gothic"/>
              <a:buAutoNum type="arabicPeriod"/>
            </a:pPr>
            <a:r>
              <a:rPr b="1" lang="en-GB"/>
              <a:t>Research Objectives </a:t>
            </a:r>
            <a:r>
              <a:rPr lang="en-GB"/>
              <a:t>(</a:t>
            </a:r>
            <a:r>
              <a:rPr lang="en-GB">
                <a:solidFill>
                  <a:srgbClr val="FF0000"/>
                </a:solidFill>
              </a:rPr>
              <a:t>100-130 words</a:t>
            </a:r>
            <a:r>
              <a:rPr lang="en-GB"/>
              <a:t>): write a paragraph that explains the research goals.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ct val="80000"/>
              <a:buFont typeface="Century Gothic"/>
              <a:buAutoNum type="arabicPeriod"/>
            </a:pPr>
            <a:r>
              <a:rPr b="1" lang="en-GB"/>
              <a:t>Research Questions </a:t>
            </a:r>
            <a:r>
              <a:rPr lang="en-GB"/>
              <a:t>(</a:t>
            </a:r>
            <a:r>
              <a:rPr lang="en-GB">
                <a:solidFill>
                  <a:srgbClr val="FF0000"/>
                </a:solidFill>
              </a:rPr>
              <a:t>50-80 words</a:t>
            </a:r>
            <a:r>
              <a:rPr lang="en-GB"/>
              <a:t>): write 3-5 relevant research questions that the research aims to answer. 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ct val="80000"/>
              <a:buFont typeface="Century Gothic"/>
              <a:buAutoNum type="arabicPeriod"/>
            </a:pPr>
            <a:r>
              <a:rPr b="1" lang="en-GB"/>
              <a:t>Research Methods </a:t>
            </a:r>
            <a:r>
              <a:rPr lang="en-GB"/>
              <a:t>(</a:t>
            </a:r>
            <a:r>
              <a:rPr lang="en-GB">
                <a:solidFill>
                  <a:srgbClr val="FF0000"/>
                </a:solidFill>
              </a:rPr>
              <a:t>160-200 words</a:t>
            </a:r>
            <a:r>
              <a:rPr lang="en-GB"/>
              <a:t>): Write a paragraph that explains the methods that will be employed to achieve the research goals. This should include an explanation of the survey you will use to collect data. 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ct val="80000"/>
              <a:buFont typeface="Century Gothic"/>
              <a:buAutoNum type="arabicPeriod"/>
            </a:pPr>
            <a:r>
              <a:rPr b="1" lang="en-GB"/>
              <a:t>Research Ethics </a:t>
            </a:r>
            <a:r>
              <a:rPr lang="en-GB"/>
              <a:t>(</a:t>
            </a:r>
            <a:r>
              <a:rPr lang="en-GB">
                <a:solidFill>
                  <a:srgbClr val="FF0000"/>
                </a:solidFill>
              </a:rPr>
              <a:t>100-130 words</a:t>
            </a:r>
            <a:r>
              <a:rPr lang="en-GB"/>
              <a:t>): Write a paragraph that illustrates your awareness of research ethics and the steps you will take to ensure you obtain consent from your participants.  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ct val="80000"/>
              <a:buFont typeface="Century Gothic"/>
              <a:buAutoNum type="arabicPeriod"/>
            </a:pPr>
            <a:r>
              <a:rPr b="1" lang="en-GB"/>
              <a:t>Research Results</a:t>
            </a:r>
            <a:r>
              <a:rPr lang="en-GB"/>
              <a:t> </a:t>
            </a:r>
            <a:r>
              <a:rPr b="1" lang="en-GB"/>
              <a:t>and Discussion </a:t>
            </a:r>
            <a:r>
              <a:rPr lang="en-GB"/>
              <a:t>(</a:t>
            </a:r>
            <a:r>
              <a:rPr lang="en-GB">
                <a:solidFill>
                  <a:srgbClr val="FF0000"/>
                </a:solidFill>
              </a:rPr>
              <a:t>300-400 words</a:t>
            </a:r>
            <a:r>
              <a:rPr lang="en-GB"/>
              <a:t>): Write a paragraph that explains the results of your survey and what they mean in relation to your topic of focus.  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ct val="80000"/>
              <a:buFont typeface="Century Gothic"/>
              <a:buAutoNum type="arabicPeriod"/>
            </a:pPr>
            <a:r>
              <a:rPr b="1" lang="en-GB"/>
              <a:t>Conclusion </a:t>
            </a:r>
            <a:r>
              <a:rPr lang="en-GB"/>
              <a:t>(</a:t>
            </a:r>
            <a:r>
              <a:rPr lang="en-GB">
                <a:solidFill>
                  <a:srgbClr val="FF0000"/>
                </a:solidFill>
              </a:rPr>
              <a:t>150-180 words</a:t>
            </a:r>
            <a:r>
              <a:rPr lang="en-GB"/>
              <a:t>): write an introduction to reiterates your thesis statement, describes your major findings and highlights a future avenue of research.</a:t>
            </a:r>
            <a:endParaRPr b="1"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ct val="80000"/>
              <a:buFont typeface="Century Gothic"/>
              <a:buAutoNum type="arabicPeriod"/>
            </a:pPr>
            <a:r>
              <a:rPr b="1" lang="en-GB"/>
              <a:t>Reference List </a:t>
            </a:r>
            <a:r>
              <a:rPr lang="en-GB"/>
              <a:t>(</a:t>
            </a:r>
            <a:r>
              <a:rPr lang="en-GB">
                <a:solidFill>
                  <a:srgbClr val="FF0000"/>
                </a:solidFill>
              </a:rPr>
              <a:t>this section does not contribute to the word count</a:t>
            </a:r>
            <a:r>
              <a:rPr lang="en-GB"/>
              <a:t>): Write a Reference List (minimum 3) according to the APA style of cited texts.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b="1"/>
          </a:p>
        </p:txBody>
      </p:sp>
      <p:sp>
        <p:nvSpPr>
          <p:cNvPr id="176" name="Google Shape;176;p6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7" name="Google Shape;177;p6"/>
          <p:cNvSpPr txBox="1"/>
          <p:nvPr>
            <p:ph type="title"/>
          </p:nvPr>
        </p:nvSpPr>
        <p:spPr>
          <a:xfrm>
            <a:off x="0" y="1"/>
            <a:ext cx="9143999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-GB" sz="2800"/>
              <a:t>AS2 Overview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/>
          <p:nvPr>
            <p:ph type="title"/>
          </p:nvPr>
        </p:nvSpPr>
        <p:spPr>
          <a:xfrm>
            <a:off x="0" y="0"/>
            <a:ext cx="9143999" cy="863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-GB"/>
              <a:t>Title Writing Guide – G1</a:t>
            </a:r>
            <a:endParaRPr/>
          </a:p>
        </p:txBody>
      </p:sp>
      <p:sp>
        <p:nvSpPr>
          <p:cNvPr id="183" name="Google Shape;183;p7"/>
          <p:cNvSpPr txBox="1"/>
          <p:nvPr>
            <p:ph idx="1" type="body"/>
          </p:nvPr>
        </p:nvSpPr>
        <p:spPr>
          <a:xfrm>
            <a:off x="188107" y="1110974"/>
            <a:ext cx="8518571" cy="541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 title should be descriptive, but at the same time should capture the imagination.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b="1" lang="en-GB">
                <a:solidFill>
                  <a:srgbClr val="FFC000"/>
                </a:solidFill>
              </a:rPr>
              <a:t>What does this title tell you about the article: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i="1" lang="en-GB"/>
              <a:t>Translation, echoes of the mind or a very deliberate act?: Analysing translation manipulation through the lens of psychology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/>
              <a:t>The article focuses on the way human mind can unconsciously alter the meaning of a text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b="1" lang="en-GB">
                <a:solidFill>
                  <a:srgbClr val="FFC000"/>
                </a:solidFill>
              </a:rPr>
              <a:t>What does this title tell you about the article: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i="1" lang="en-GB"/>
              <a:t>Ambiguity, Ideology, and Doctrine Propagation in Qur'an Translation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/>
              <a:t>The article focuses of the way different translations are used to promote different beliefs.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"/>
          <p:cNvSpPr txBox="1"/>
          <p:nvPr>
            <p:ph idx="1" type="body"/>
          </p:nvPr>
        </p:nvSpPr>
        <p:spPr>
          <a:xfrm>
            <a:off x="171174" y="1000908"/>
            <a:ext cx="8518571" cy="541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/>
              <a:t>An introduction should firstly catch the reader’s attention and inform them of the importance of your research topic. Thus, you should identify a catching first sentence that emphasis the importance of your topic. Relevant to this, it is helpful to allude to previous studies that contextualizes your research.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/>
              <a:t>Also, an introduction contains a thesis statement that explains to the reader the purpose of your research. 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/>
              <a:t>In addition, the introduction should explain the methods your will use to collect data. 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/>
              <a:t>Lastly, an introduction should explain your research’s major findings. </a:t>
            </a:r>
            <a:endParaRPr/>
          </a:p>
        </p:txBody>
      </p:sp>
      <p:sp>
        <p:nvSpPr>
          <p:cNvPr id="189" name="Google Shape;189;p8"/>
          <p:cNvSpPr txBox="1"/>
          <p:nvPr>
            <p:ph type="title"/>
          </p:nvPr>
        </p:nvSpPr>
        <p:spPr>
          <a:xfrm>
            <a:off x="0" y="0"/>
            <a:ext cx="9143999" cy="931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</a:pPr>
            <a:r>
              <a:rPr lang="en-GB" sz="2800"/>
              <a:t>Introduction Writing Guide – G2</a:t>
            </a:r>
            <a:br>
              <a:rPr lang="en-GB" sz="2800"/>
            </a:br>
            <a:br>
              <a:rPr lang="en-GB" sz="2800"/>
            </a:br>
            <a:br>
              <a:rPr lang="en-GB"/>
            </a:b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/>
          <p:nvPr>
            <p:ph idx="1" type="body"/>
          </p:nvPr>
        </p:nvSpPr>
        <p:spPr>
          <a:xfrm>
            <a:off x="188107" y="1212574"/>
            <a:ext cx="8518571" cy="541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/>
              <a:t>Your introduction should include the following: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>
                <a:solidFill>
                  <a:schemeClr val="accent2"/>
                </a:solidFill>
              </a:rPr>
              <a:t>catching first statements that explain the importance of your topic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>
                <a:solidFill>
                  <a:srgbClr val="92D050"/>
                </a:solidFill>
              </a:rPr>
              <a:t>an allusion to previous research on the topic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>
                <a:solidFill>
                  <a:srgbClr val="002060"/>
                </a:solidFill>
              </a:rPr>
              <a:t>a thesis statement that explains the purpose you your research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/>
              <a:t>a description of your research method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>
                <a:solidFill>
                  <a:schemeClr val="dk1"/>
                </a:solidFill>
              </a:rPr>
              <a:t>a statement related to your major findings 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5" name="Google Shape;195;p9"/>
          <p:cNvSpPr txBox="1"/>
          <p:nvPr>
            <p:ph type="title"/>
          </p:nvPr>
        </p:nvSpPr>
        <p:spPr>
          <a:xfrm>
            <a:off x="0" y="0"/>
            <a:ext cx="9143999" cy="931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</a:pPr>
            <a:r>
              <a:rPr lang="en-GB" sz="2800"/>
              <a:t>Introduction Writing Guide – G2</a:t>
            </a:r>
            <a:br>
              <a:rPr lang="en-GB" sz="2800"/>
            </a:br>
            <a:br>
              <a:rPr lang="en-GB" sz="2800"/>
            </a:br>
            <a:br>
              <a:rPr lang="en-GB"/>
            </a:b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/>
          <p:nvPr>
            <p:ph idx="1" type="body"/>
          </p:nvPr>
        </p:nvSpPr>
        <p:spPr>
          <a:xfrm>
            <a:off x="188107" y="1212574"/>
            <a:ext cx="8710360" cy="5489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u="sng"/>
              <a:t>An example of an introduction written in accordance with the guide: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accent2"/>
                </a:solidFill>
              </a:rPr>
              <a:t>The advantages of online learning became internationally recognized during the Covid-19 pandemic when it replaced traditional face-to-face learning in schools, universities, and other educational institutions. </a:t>
            </a:r>
            <a:r>
              <a:rPr lang="en-GB">
                <a:solidFill>
                  <a:srgbClr val="92D050"/>
                </a:solidFill>
              </a:rPr>
              <a:t>Also, beyond the pandemic online learning continues to be used and its effectiveness is supported by various studies (see for example Ozerbas &amp; Erdogan, 2016). However, these studies have evaluated online learning based on student grades rather than focusing on how students feel about online learning</a:t>
            </a:r>
            <a:r>
              <a:rPr lang="en-GB">
                <a:solidFill>
                  <a:srgbClr val="002060"/>
                </a:solidFill>
              </a:rPr>
              <a:t>. In this context the aim of this research is to investigate student attitudes towards online learning. </a:t>
            </a:r>
            <a:r>
              <a:rPr lang="en-GB"/>
              <a:t>To accomplish this, a quantitative research approach will be used in the form of collecting data from a structured survey sent to student participants. </a:t>
            </a:r>
            <a:r>
              <a:rPr lang="en-GB">
                <a:solidFill>
                  <a:schemeClr val="dk1"/>
                </a:solidFill>
              </a:rPr>
              <a:t>It will be argued that based on the results of the survey, students believe online learning is a more effective learning approach than face to face learning, but they consider it to be less useful in developing their social interactions.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1" name="Google Shape;201;p10"/>
          <p:cNvSpPr txBox="1"/>
          <p:nvPr>
            <p:ph type="title"/>
          </p:nvPr>
        </p:nvSpPr>
        <p:spPr>
          <a:xfrm>
            <a:off x="0" y="0"/>
            <a:ext cx="9143999" cy="931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</a:pPr>
            <a:r>
              <a:rPr lang="en-GB" sz="2800"/>
              <a:t>Introduction Writing Guide – G2</a:t>
            </a:r>
            <a:br>
              <a:rPr lang="en-GB" sz="2800"/>
            </a:br>
            <a:br>
              <a:rPr lang="en-GB" sz="2800"/>
            </a:br>
            <a:br>
              <a:rPr lang="en-GB"/>
            </a:b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2022-01-10T07:05:52Z</dcterms:created>
  <dc:creator>RPM 18</dc:creator>
</cp:coreProperties>
</file>