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9144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RPy1OSzvERhxW8FA9sIfjalje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3"/>
          <p:cNvSpPr txBox="1"/>
          <p:nvPr>
            <p:ph type="ctrTitle"/>
          </p:nvPr>
        </p:nvSpPr>
        <p:spPr>
          <a:xfrm>
            <a:off x="866442" y="1447801"/>
            <a:ext cx="6620968" cy="33295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 type="subTitle"/>
          </p:nvPr>
        </p:nvSpPr>
        <p:spPr>
          <a:xfrm>
            <a:off x="866442" y="4777380"/>
            <a:ext cx="662096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33"/>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1" name="Google Shape;21;p33"/>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2" name="Google Shape;22;p33"/>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42"/>
          <p:cNvSpPr txBox="1"/>
          <p:nvPr>
            <p:ph type="title"/>
          </p:nvPr>
        </p:nvSpPr>
        <p:spPr>
          <a:xfrm>
            <a:off x="866443" y="4800587"/>
            <a:ext cx="66209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p:nvPr>
            <p:ph idx="2" type="pic"/>
          </p:nvPr>
        </p:nvSpPr>
        <p:spPr>
          <a:xfrm>
            <a:off x="866442" y="685800"/>
            <a:ext cx="662096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5" name="Google Shape;75;p42"/>
          <p:cNvSpPr txBox="1"/>
          <p:nvPr>
            <p:ph idx="1" type="body"/>
          </p:nvPr>
        </p:nvSpPr>
        <p:spPr>
          <a:xfrm>
            <a:off x="866443" y="5367325"/>
            <a:ext cx="662096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6" name="Google Shape;76;p42"/>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7" name="Google Shape;77;p42"/>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8" name="Google Shape;78;p42"/>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43"/>
          <p:cNvSpPr txBox="1"/>
          <p:nvPr>
            <p:ph type="title"/>
          </p:nvPr>
        </p:nvSpPr>
        <p:spPr>
          <a:xfrm>
            <a:off x="866442" y="1447800"/>
            <a:ext cx="6620968" cy="1981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3"/>
          <p:cNvSpPr txBox="1"/>
          <p:nvPr>
            <p:ph idx="1" type="body"/>
          </p:nvPr>
        </p:nvSpPr>
        <p:spPr>
          <a:xfrm>
            <a:off x="866442" y="3657600"/>
            <a:ext cx="6620968"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43"/>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3" name="Google Shape;83;p43"/>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4" name="Google Shape;84;p43"/>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44"/>
          <p:cNvSpPr txBox="1"/>
          <p:nvPr>
            <p:ph type="title"/>
          </p:nvPr>
        </p:nvSpPr>
        <p:spPr>
          <a:xfrm>
            <a:off x="1181409" y="1447800"/>
            <a:ext cx="6001049" cy="2323374"/>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 type="body"/>
          </p:nvPr>
        </p:nvSpPr>
        <p:spPr>
          <a:xfrm>
            <a:off x="1448177" y="3771174"/>
            <a:ext cx="546115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44"/>
          <p:cNvSpPr txBox="1"/>
          <p:nvPr>
            <p:ph idx="2" type="body"/>
          </p:nvPr>
        </p:nvSpPr>
        <p:spPr>
          <a:xfrm>
            <a:off x="866442" y="4350657"/>
            <a:ext cx="6620968"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9" name="Google Shape;89;p44"/>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0" name="Google Shape;90;p44"/>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1" name="Google Shape;91;p44"/>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
        <p:nvSpPr>
          <p:cNvPr id="92" name="Google Shape;92;p44"/>
          <p:cNvSpPr txBox="1"/>
          <p:nvPr/>
        </p:nvSpPr>
        <p:spPr>
          <a:xfrm>
            <a:off x="673897" y="971253"/>
            <a:ext cx="601591"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2200">
                <a:solidFill>
                  <a:srgbClr val="86D1D8"/>
                </a:solidFill>
                <a:latin typeface="Arial"/>
                <a:ea typeface="Arial"/>
                <a:cs typeface="Arial"/>
                <a:sym typeface="Arial"/>
              </a:rPr>
              <a:t>“</a:t>
            </a:r>
            <a:endParaRPr/>
          </a:p>
        </p:txBody>
      </p:sp>
      <p:sp>
        <p:nvSpPr>
          <p:cNvPr id="93" name="Google Shape;93;p44"/>
          <p:cNvSpPr txBox="1"/>
          <p:nvPr/>
        </p:nvSpPr>
        <p:spPr>
          <a:xfrm>
            <a:off x="6999690" y="2613787"/>
            <a:ext cx="601591"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45"/>
          <p:cNvSpPr txBox="1"/>
          <p:nvPr>
            <p:ph type="title"/>
          </p:nvPr>
        </p:nvSpPr>
        <p:spPr>
          <a:xfrm>
            <a:off x="866441" y="3124201"/>
            <a:ext cx="6620969"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5"/>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7" name="Google Shape;97;p45"/>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8" name="Google Shape;98;p45"/>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9" name="Google Shape;99;p45"/>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46"/>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6"/>
          <p:cNvSpPr txBox="1"/>
          <p:nvPr>
            <p:ph idx="1" type="body"/>
          </p:nvPr>
        </p:nvSpPr>
        <p:spPr>
          <a:xfrm>
            <a:off x="474834" y="1981200"/>
            <a:ext cx="22107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3" name="Google Shape;103;p46"/>
          <p:cNvSpPr txBox="1"/>
          <p:nvPr>
            <p:ph idx="2" type="body"/>
          </p:nvPr>
        </p:nvSpPr>
        <p:spPr>
          <a:xfrm>
            <a:off x="489475" y="2667000"/>
            <a:ext cx="219608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4" name="Google Shape;104;p46"/>
          <p:cNvSpPr txBox="1"/>
          <p:nvPr>
            <p:ph idx="3" type="body"/>
          </p:nvPr>
        </p:nvSpPr>
        <p:spPr>
          <a:xfrm>
            <a:off x="2913504" y="1981200"/>
            <a:ext cx="2202754"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46"/>
          <p:cNvSpPr txBox="1"/>
          <p:nvPr>
            <p:ph idx="4" type="body"/>
          </p:nvPr>
        </p:nvSpPr>
        <p:spPr>
          <a:xfrm>
            <a:off x="2905586" y="2667000"/>
            <a:ext cx="2210671"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46"/>
          <p:cNvSpPr txBox="1"/>
          <p:nvPr>
            <p:ph idx="5" type="body"/>
          </p:nvPr>
        </p:nvSpPr>
        <p:spPr>
          <a:xfrm>
            <a:off x="5344917" y="1981200"/>
            <a:ext cx="21996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46"/>
          <p:cNvSpPr txBox="1"/>
          <p:nvPr>
            <p:ph idx="6" type="body"/>
          </p:nvPr>
        </p:nvSpPr>
        <p:spPr>
          <a:xfrm>
            <a:off x="5344917" y="2667000"/>
            <a:ext cx="2199658"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08" name="Google Shape;108;p46"/>
          <p:cNvCxnSpPr/>
          <p:nvPr/>
        </p:nvCxnSpPr>
        <p:spPr>
          <a:xfrm>
            <a:off x="2795334"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09" name="Google Shape;109;p46"/>
          <p:cNvCxnSpPr/>
          <p:nvPr/>
        </p:nvCxnSpPr>
        <p:spPr>
          <a:xfrm>
            <a:off x="5223030"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0" name="Google Shape;110;p46"/>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1" name="Google Shape;111;p46"/>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2" name="Google Shape;112;p46"/>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3" name="Shape 113"/>
        <p:cNvGrpSpPr/>
        <p:nvPr/>
      </p:nvGrpSpPr>
      <p:grpSpPr>
        <a:xfrm>
          <a:off x="0" y="0"/>
          <a:ext cx="0" cy="0"/>
          <a:chOff x="0" y="0"/>
          <a:chExt cx="0" cy="0"/>
        </a:xfrm>
      </p:grpSpPr>
      <p:sp>
        <p:nvSpPr>
          <p:cNvPr id="114" name="Google Shape;114;p47"/>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 type="body"/>
          </p:nvPr>
        </p:nvSpPr>
        <p:spPr>
          <a:xfrm>
            <a:off x="489475" y="4250949"/>
            <a:ext cx="220561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6" name="Google Shape;116;p47"/>
          <p:cNvSpPr/>
          <p:nvPr>
            <p:ph idx="2" type="pic"/>
          </p:nvPr>
        </p:nvSpPr>
        <p:spPr>
          <a:xfrm>
            <a:off x="489475" y="2209800"/>
            <a:ext cx="2205612"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7" name="Google Shape;117;p47"/>
          <p:cNvSpPr txBox="1"/>
          <p:nvPr>
            <p:ph idx="3" type="body"/>
          </p:nvPr>
        </p:nvSpPr>
        <p:spPr>
          <a:xfrm>
            <a:off x="489475" y="4827212"/>
            <a:ext cx="2205612"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8" name="Google Shape;118;p47"/>
          <p:cNvSpPr txBox="1"/>
          <p:nvPr>
            <p:ph idx="4" type="body"/>
          </p:nvPr>
        </p:nvSpPr>
        <p:spPr>
          <a:xfrm>
            <a:off x="2917792" y="4250949"/>
            <a:ext cx="21984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9" name="Google Shape;119;p47"/>
          <p:cNvSpPr/>
          <p:nvPr>
            <p:ph idx="5" type="pic"/>
          </p:nvPr>
        </p:nvSpPr>
        <p:spPr>
          <a:xfrm>
            <a:off x="2917791" y="2209800"/>
            <a:ext cx="2198466"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0" name="Google Shape;120;p47"/>
          <p:cNvSpPr txBox="1"/>
          <p:nvPr>
            <p:ph idx="6" type="body"/>
          </p:nvPr>
        </p:nvSpPr>
        <p:spPr>
          <a:xfrm>
            <a:off x="2916776" y="4827211"/>
            <a:ext cx="2201378"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1" name="Google Shape;121;p47"/>
          <p:cNvSpPr txBox="1"/>
          <p:nvPr>
            <p:ph idx="7" type="body"/>
          </p:nvPr>
        </p:nvSpPr>
        <p:spPr>
          <a:xfrm>
            <a:off x="5344917" y="4250949"/>
            <a:ext cx="219965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47"/>
          <p:cNvSpPr/>
          <p:nvPr>
            <p:ph idx="8" type="pic"/>
          </p:nvPr>
        </p:nvSpPr>
        <p:spPr>
          <a:xfrm>
            <a:off x="5344916" y="2209800"/>
            <a:ext cx="2199658"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3" name="Google Shape;123;p47"/>
          <p:cNvSpPr txBox="1"/>
          <p:nvPr>
            <p:ph idx="9" type="body"/>
          </p:nvPr>
        </p:nvSpPr>
        <p:spPr>
          <a:xfrm>
            <a:off x="5344824" y="4827209"/>
            <a:ext cx="2202571"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4" name="Google Shape;124;p47"/>
          <p:cNvCxnSpPr/>
          <p:nvPr/>
        </p:nvCxnSpPr>
        <p:spPr>
          <a:xfrm>
            <a:off x="2795334"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5" name="Google Shape;125;p47"/>
          <p:cNvCxnSpPr/>
          <p:nvPr/>
        </p:nvCxnSpPr>
        <p:spPr>
          <a:xfrm>
            <a:off x="5223030"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6" name="Google Shape;126;p47"/>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7" name="Google Shape;127;p47"/>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8" name="Google Shape;128;p47"/>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48"/>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8"/>
          <p:cNvSpPr txBox="1"/>
          <p:nvPr>
            <p:ph idx="1" type="body"/>
          </p:nvPr>
        </p:nvSpPr>
        <p:spPr>
          <a:xfrm rot="5400000">
            <a:off x="1929937" y="-528481"/>
            <a:ext cx="5292078" cy="884980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2" name="Google Shape;132;p48"/>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3" name="Google Shape;133;p48"/>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4" name="Google Shape;134;p48"/>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49"/>
          <p:cNvSpPr txBox="1"/>
          <p:nvPr>
            <p:ph type="title"/>
          </p:nvPr>
        </p:nvSpPr>
        <p:spPr>
          <a:xfrm rot="5400000">
            <a:off x="3974116" y="2685880"/>
            <a:ext cx="5826125" cy="131479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9"/>
          <p:cNvSpPr txBox="1"/>
          <p:nvPr>
            <p:ph idx="1" type="body"/>
          </p:nvPr>
        </p:nvSpPr>
        <p:spPr>
          <a:xfrm rot="5400000">
            <a:off x="532314" y="730366"/>
            <a:ext cx="5483134" cy="55688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49"/>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9" name="Google Shape;139;p49"/>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0" name="Google Shape;140;p49"/>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4"/>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p:nvPr>
            <p:ph idx="1" type="body"/>
          </p:nvPr>
        </p:nvSpPr>
        <p:spPr>
          <a:xfrm>
            <a:off x="151075" y="1097281"/>
            <a:ext cx="8849802" cy="544517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34"/>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66443" y="2861734"/>
            <a:ext cx="662096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5"/>
          <p:cNvSpPr txBox="1"/>
          <p:nvPr>
            <p:ph idx="1" type="body"/>
          </p:nvPr>
        </p:nvSpPr>
        <p:spPr>
          <a:xfrm>
            <a:off x="866442" y="4777381"/>
            <a:ext cx="66209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0" name="Google Shape;30;p35"/>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1" name="Google Shape;31;p35"/>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2" name="Google Shape;32;p35"/>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 type="body"/>
          </p:nvPr>
        </p:nvSpPr>
        <p:spPr>
          <a:xfrm>
            <a:off x="827700" y="2060576"/>
            <a:ext cx="3298113"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6" name="Google Shape;36;p36"/>
          <p:cNvSpPr txBox="1"/>
          <p:nvPr>
            <p:ph idx="2" type="body"/>
          </p:nvPr>
        </p:nvSpPr>
        <p:spPr>
          <a:xfrm>
            <a:off x="4241975" y="2056093"/>
            <a:ext cx="3298115"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7" name="Google Shape;37;p36"/>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8" name="Google Shape;38;p36"/>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39" name="Google Shape;39;p36"/>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 type="body"/>
          </p:nvPr>
        </p:nvSpPr>
        <p:spPr>
          <a:xfrm>
            <a:off x="827700" y="1905000"/>
            <a:ext cx="329811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3" name="Google Shape;43;p37"/>
          <p:cNvSpPr txBox="1"/>
          <p:nvPr>
            <p:ph idx="2" type="body"/>
          </p:nvPr>
        </p:nvSpPr>
        <p:spPr>
          <a:xfrm>
            <a:off x="827700"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4" name="Google Shape;44;p37"/>
          <p:cNvSpPr txBox="1"/>
          <p:nvPr>
            <p:ph idx="3" type="body"/>
          </p:nvPr>
        </p:nvSpPr>
        <p:spPr>
          <a:xfrm>
            <a:off x="4241976" y="1905000"/>
            <a:ext cx="3298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37"/>
          <p:cNvSpPr txBox="1"/>
          <p:nvPr>
            <p:ph idx="4" type="body"/>
          </p:nvPr>
        </p:nvSpPr>
        <p:spPr>
          <a:xfrm>
            <a:off x="4241976" y="2514600"/>
            <a:ext cx="3298113"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37"/>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7" name="Google Shape;47;p37"/>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8" name="Google Shape;48;p37"/>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2" name="Google Shape;52;p38"/>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3" name="Google Shape;53;p38"/>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6" name="Google Shape;56;p39"/>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57" name="Google Shape;57;p39"/>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66441" y="1447800"/>
            <a:ext cx="2551462"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0"/>
          <p:cNvSpPr txBox="1"/>
          <p:nvPr>
            <p:ph idx="1" type="body"/>
          </p:nvPr>
        </p:nvSpPr>
        <p:spPr>
          <a:xfrm>
            <a:off x="3589397" y="1447800"/>
            <a:ext cx="3898013"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1" name="Google Shape;61;p40"/>
          <p:cNvSpPr txBox="1"/>
          <p:nvPr>
            <p:ph idx="2" type="body"/>
          </p:nvPr>
        </p:nvSpPr>
        <p:spPr>
          <a:xfrm>
            <a:off x="866441" y="3129281"/>
            <a:ext cx="2551462"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2" name="Google Shape;62;p40"/>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3" name="Google Shape;63;p40"/>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4" name="Google Shape;64;p40"/>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65656" y="1854192"/>
            <a:ext cx="3820674"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1"/>
          <p:cNvSpPr/>
          <p:nvPr>
            <p:ph idx="2" type="pic"/>
          </p:nvPr>
        </p:nvSpPr>
        <p:spPr>
          <a:xfrm>
            <a:off x="5213517" y="1143000"/>
            <a:ext cx="2400925"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68" name="Google Shape;68;p41"/>
          <p:cNvSpPr txBox="1"/>
          <p:nvPr>
            <p:ph idx="1" type="body"/>
          </p:nvPr>
        </p:nvSpPr>
        <p:spPr>
          <a:xfrm>
            <a:off x="866441" y="3657600"/>
            <a:ext cx="3814728"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9" name="Google Shape;69;p41"/>
          <p:cNvSpPr txBox="1"/>
          <p:nvPr>
            <p:ph idx="10" type="dt"/>
          </p:nvPr>
        </p:nvSpPr>
        <p:spPr>
          <a:xfrm rot="5400000">
            <a:off x="7494989" y="1828771"/>
            <a:ext cx="990599" cy="22865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0" name="Google Shape;70;p41"/>
          <p:cNvSpPr txBox="1"/>
          <p:nvPr>
            <p:ph idx="11" type="ftr"/>
          </p:nvPr>
        </p:nvSpPr>
        <p:spPr>
          <a:xfrm rot="5400000">
            <a:off x="6233335" y="3263371"/>
            <a:ext cx="3859795" cy="2286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1" name="Google Shape;71;p41"/>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lvl1pPr indent="0" lvl="0" marL="0" algn="ctr">
              <a:spcBef>
                <a:spcPts val="0"/>
              </a:spcBef>
              <a:spcAft>
                <a:spcPts val="0"/>
              </a:spcAft>
              <a:buClr>
                <a:schemeClr val="lt1"/>
              </a:buClr>
              <a:buSzPts val="1400"/>
              <a:buFont typeface="Century Gothic"/>
              <a:buNone/>
              <a:defRPr/>
            </a:lvl1pPr>
            <a:lvl2pPr indent="0" lvl="1" marL="0" algn="ctr">
              <a:spcBef>
                <a:spcPts val="0"/>
              </a:spcBef>
              <a:spcAft>
                <a:spcPts val="0"/>
              </a:spcAft>
              <a:buClr>
                <a:schemeClr val="lt1"/>
              </a:buClr>
              <a:buSzPts val="1400"/>
              <a:buFont typeface="Century Gothic"/>
              <a:buNone/>
              <a:defRPr/>
            </a:lvl2pPr>
            <a:lvl3pPr indent="0" lvl="2" marL="0" algn="ctr">
              <a:spcBef>
                <a:spcPts val="0"/>
              </a:spcBef>
              <a:spcAft>
                <a:spcPts val="0"/>
              </a:spcAft>
              <a:buClr>
                <a:schemeClr val="lt1"/>
              </a:buClr>
              <a:buSzPts val="1400"/>
              <a:buFont typeface="Century Gothic"/>
              <a:buNone/>
              <a:defRPr/>
            </a:lvl3pPr>
            <a:lvl4pPr indent="0" lvl="3" marL="0" algn="ctr">
              <a:spcBef>
                <a:spcPts val="0"/>
              </a:spcBef>
              <a:spcAft>
                <a:spcPts val="0"/>
              </a:spcAft>
              <a:buClr>
                <a:schemeClr val="lt1"/>
              </a:buClr>
              <a:buSzPts val="1400"/>
              <a:buFont typeface="Century Gothic"/>
              <a:buNone/>
              <a:defRPr/>
            </a:lvl4pPr>
            <a:lvl5pPr indent="0" lvl="4" marL="0" algn="ctr">
              <a:spcBef>
                <a:spcPts val="0"/>
              </a:spcBef>
              <a:spcAft>
                <a:spcPts val="0"/>
              </a:spcAft>
              <a:buClr>
                <a:schemeClr val="lt1"/>
              </a:buClr>
              <a:buSzPts val="1400"/>
              <a:buFont typeface="Century Gothic"/>
              <a:buNone/>
              <a:defRPr/>
            </a:lvl5pPr>
            <a:lvl6pPr indent="0" lvl="5" marL="0" algn="ctr">
              <a:spcBef>
                <a:spcPts val="0"/>
              </a:spcBef>
              <a:spcAft>
                <a:spcPts val="0"/>
              </a:spcAft>
              <a:buClr>
                <a:schemeClr val="lt1"/>
              </a:buClr>
              <a:buSzPts val="1400"/>
              <a:buFont typeface="Century Gothic"/>
              <a:buNone/>
              <a:defRPr/>
            </a:lvl6pPr>
            <a:lvl7pPr indent="0" lvl="6" marL="0" algn="ctr">
              <a:spcBef>
                <a:spcPts val="0"/>
              </a:spcBef>
              <a:spcAft>
                <a:spcPts val="0"/>
              </a:spcAft>
              <a:buClr>
                <a:schemeClr val="lt1"/>
              </a:buClr>
              <a:buSzPts val="1400"/>
              <a:buFont typeface="Century Gothic"/>
              <a:buNone/>
              <a:defRPr/>
            </a:lvl7pPr>
            <a:lvl8pPr indent="0" lvl="7" marL="0" algn="ctr">
              <a:spcBef>
                <a:spcPts val="0"/>
              </a:spcBef>
              <a:spcAft>
                <a:spcPts val="0"/>
              </a:spcAft>
              <a:buClr>
                <a:schemeClr val="lt1"/>
              </a:buClr>
              <a:buSzPts val="1400"/>
              <a:buFont typeface="Century Gothic"/>
              <a:buNone/>
              <a:defRPr/>
            </a:lvl8pPr>
            <a:lvl9pPr indent="0" lvl="8" marL="0" algn="ctr">
              <a:spcBef>
                <a:spcPts val="0"/>
              </a:spcBef>
              <a:spcAft>
                <a:spcPts val="0"/>
              </a:spcAft>
              <a:buClr>
                <a:schemeClr val="lt1"/>
              </a:buClr>
              <a:buSzPts val="1400"/>
              <a:buFont typeface="Century Gothic"/>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2"/>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2"/>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2"/>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2"/>
          <p:cNvSpPr txBox="1"/>
          <p:nvPr>
            <p:ph type="title"/>
          </p:nvPr>
        </p:nvSpPr>
        <p:spPr>
          <a:xfrm>
            <a:off x="-1" y="9170"/>
            <a:ext cx="9144001" cy="990599"/>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 name="Google Shape;14;p32"/>
          <p:cNvSpPr txBox="1"/>
          <p:nvPr>
            <p:ph idx="1" type="body"/>
          </p:nvPr>
        </p:nvSpPr>
        <p:spPr>
          <a:xfrm>
            <a:off x="151075" y="1250381"/>
            <a:ext cx="8849802" cy="5292078"/>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5" name="Google Shape;15;p32"/>
          <p:cNvSpPr txBox="1"/>
          <p:nvPr>
            <p:ph idx="12" type="sldNum"/>
          </p:nvPr>
        </p:nvSpPr>
        <p:spPr>
          <a:xfrm>
            <a:off x="7357" y="6560255"/>
            <a:ext cx="667910" cy="295062"/>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14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14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14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14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14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14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14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14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
        <p:nvSpPr>
          <p:cNvPr id="16" name="Google Shape;16;p32"/>
          <p:cNvSpPr txBox="1"/>
          <p:nvPr/>
        </p:nvSpPr>
        <p:spPr>
          <a:xfrm>
            <a:off x="6918912" y="6542459"/>
            <a:ext cx="208196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000" u="none" cap="none" strike="noStrike">
                <a:solidFill>
                  <a:schemeClr val="lt1"/>
                </a:solidFill>
                <a:latin typeface="Century Gothic"/>
                <a:ea typeface="Century Gothic"/>
                <a:cs typeface="Century Gothic"/>
                <a:sym typeface="Century Gothic"/>
              </a:rPr>
              <a:t>Prepared by Dr Burcin Mustafa</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3"/>
          <p:cNvSpPr txBox="1"/>
          <p:nvPr>
            <p:ph type="ctrTitle"/>
          </p:nvPr>
        </p:nvSpPr>
        <p:spPr>
          <a:xfrm>
            <a:off x="0" y="5260166"/>
            <a:ext cx="9050670" cy="775251"/>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3200"/>
              <a:buFont typeface="Century Gothic"/>
              <a:buNone/>
            </a:pPr>
            <a:r>
              <a:rPr lang="en-GB" sz="3200">
                <a:solidFill>
                  <a:schemeClr val="dk1"/>
                </a:solidFill>
              </a:rPr>
              <a:t>ENG103: </a:t>
            </a:r>
            <a:r>
              <a:rPr lang="en-GB" sz="3200">
                <a:solidFill>
                  <a:srgbClr val="F56A58"/>
                </a:solidFill>
              </a:rPr>
              <a:t>Research</a:t>
            </a:r>
            <a:r>
              <a:rPr lang="en-GB" sz="3200">
                <a:solidFill>
                  <a:schemeClr val="dk1"/>
                </a:solidFill>
              </a:rPr>
              <a:t> Writing Techniques</a:t>
            </a:r>
            <a:endParaRPr/>
          </a:p>
        </p:txBody>
      </p:sp>
      <p:sp>
        <p:nvSpPr>
          <p:cNvPr id="146" name="Google Shape;146;p3"/>
          <p:cNvSpPr txBox="1"/>
          <p:nvPr>
            <p:ph idx="1" type="subTitle"/>
          </p:nvPr>
        </p:nvSpPr>
        <p:spPr>
          <a:xfrm>
            <a:off x="0" y="6035417"/>
            <a:ext cx="8876499" cy="65695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600"/>
              <a:buNone/>
            </a:pPr>
            <a:r>
              <a:rPr lang="en-GB">
                <a:solidFill>
                  <a:schemeClr val="dk1"/>
                </a:solidFill>
              </a:rPr>
              <a:t>AS1 Guide 1: Writing an Introduction</a:t>
            </a:r>
            <a:endParaRPr>
              <a:solidFill>
                <a:schemeClr val="dk1"/>
              </a:solidFill>
            </a:endParaRPr>
          </a:p>
        </p:txBody>
      </p:sp>
      <p:pic>
        <p:nvPicPr>
          <p:cNvPr id="147" name="Google Shape;147;p3"/>
          <p:cNvPicPr preferRelativeResize="0"/>
          <p:nvPr/>
        </p:nvPicPr>
        <p:blipFill rotWithShape="1">
          <a:blip r:embed="rId3">
            <a:alphaModFix/>
          </a:blip>
          <a:srcRect b="0" l="0" r="0" t="0"/>
          <a:stretch/>
        </p:blipFill>
        <p:spPr>
          <a:xfrm>
            <a:off x="1034654" y="398417"/>
            <a:ext cx="6066665" cy="4042954"/>
          </a:xfrm>
          <a:prstGeom prst="rect">
            <a:avLst/>
          </a:prstGeom>
          <a:noFill/>
          <a:ln>
            <a:noFill/>
          </a:ln>
        </p:spPr>
      </p:pic>
      <p:sp>
        <p:nvSpPr>
          <p:cNvPr id="148" name="Google Shape;148;p3"/>
          <p:cNvSpPr txBox="1"/>
          <p:nvPr>
            <p:ph idx="12" type="sldNum"/>
          </p:nvPr>
        </p:nvSpPr>
        <p:spPr>
          <a:xfrm>
            <a:off x="0" y="6122502"/>
            <a:ext cx="564544" cy="41995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4"/>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Lesson outline</a:t>
            </a:r>
            <a:endParaRPr/>
          </a:p>
        </p:txBody>
      </p:sp>
      <p:sp>
        <p:nvSpPr>
          <p:cNvPr id="154" name="Google Shape;154;p4"/>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t/>
            </a:r>
            <a:endParaRPr/>
          </a:p>
          <a:p>
            <a:pPr indent="0" lvl="0" marL="0" rtl="0" algn="l">
              <a:spcBef>
                <a:spcPts val="0"/>
              </a:spcBef>
              <a:spcAft>
                <a:spcPts val="0"/>
              </a:spcAft>
              <a:buSzPts val="1600"/>
              <a:buNone/>
            </a:pPr>
            <a:r>
              <a:rPr lang="en-GB"/>
              <a:t>Writing an introduction for the Annotated Bibliography Assignment</a:t>
            </a:r>
            <a:endParaRPr/>
          </a:p>
          <a:p>
            <a:pPr indent="0" lvl="0" marL="0" rtl="0" algn="l">
              <a:spcBef>
                <a:spcPts val="0"/>
              </a:spcBef>
              <a:spcAft>
                <a:spcPts val="0"/>
              </a:spcAft>
              <a:buSzPts val="1600"/>
              <a:buNone/>
            </a:pPr>
            <a:r>
              <a:t/>
            </a:r>
            <a:endParaRPr/>
          </a:p>
          <a:p>
            <a:pPr indent="0" lvl="0" marL="0" rtl="0" algn="l">
              <a:spcBef>
                <a:spcPts val="0"/>
              </a:spcBef>
              <a:spcAft>
                <a:spcPts val="0"/>
              </a:spcAft>
              <a:buSzPts val="1600"/>
              <a:buNone/>
            </a:pPr>
            <a:r>
              <a:rPr lang="en-GB"/>
              <a:t>An example of an Introduction for an Annotated Bibliography</a:t>
            </a:r>
            <a:endParaRPr/>
          </a:p>
          <a:p>
            <a:pPr indent="0" lvl="0" marL="0" rtl="0" algn="l">
              <a:spcBef>
                <a:spcPts val="1000"/>
              </a:spcBef>
              <a:spcAft>
                <a:spcPts val="0"/>
              </a:spcAft>
              <a:buSzPts val="1600"/>
              <a:buNone/>
            </a:pPr>
            <a:r>
              <a:rPr lang="en-GB"/>
              <a:t> </a:t>
            </a:r>
            <a:endParaRPr/>
          </a:p>
          <a:p>
            <a:pPr indent="0" lvl="0" marL="0" rtl="0" algn="l">
              <a:spcBef>
                <a:spcPts val="1000"/>
              </a:spcBef>
              <a:spcAft>
                <a:spcPts val="0"/>
              </a:spcAft>
              <a:buSzPts val="1600"/>
              <a:buNone/>
            </a:pPr>
            <a:r>
              <a:rPr lang="en-GB"/>
              <a:t>Class Task</a:t>
            </a:r>
            <a:endParaRPr/>
          </a:p>
        </p:txBody>
      </p:sp>
      <p:sp>
        <p:nvSpPr>
          <p:cNvPr id="155" name="Google Shape;155;p4"/>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Writing an Introduction for an Annotated Bibliography </a:t>
            </a:r>
            <a:endParaRPr/>
          </a:p>
        </p:txBody>
      </p:sp>
      <p:sp>
        <p:nvSpPr>
          <p:cNvPr id="161" name="Google Shape;161;p5"/>
          <p:cNvSpPr txBox="1"/>
          <p:nvPr>
            <p:ph idx="1" type="body"/>
          </p:nvPr>
        </p:nvSpPr>
        <p:spPr>
          <a:xfrm>
            <a:off x="-5" y="2117259"/>
            <a:ext cx="8518500" cy="54168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1600"/>
              <a:buNone/>
            </a:pPr>
            <a:r>
              <a:rPr b="1" lang="en-GB"/>
              <a:t>An introduction should include:</a:t>
            </a:r>
            <a:endParaRPr/>
          </a:p>
          <a:p>
            <a:pPr indent="0" lvl="0" marL="0" rtl="0" algn="l">
              <a:spcBef>
                <a:spcPts val="1000"/>
              </a:spcBef>
              <a:spcAft>
                <a:spcPts val="0"/>
              </a:spcAft>
              <a:buSzPts val="1600"/>
              <a:buNone/>
            </a:pPr>
            <a:r>
              <a:t/>
            </a:r>
            <a:endParaRPr b="1"/>
          </a:p>
          <a:p>
            <a:pPr indent="-457200" lvl="0" marL="457200" rtl="0" algn="l">
              <a:spcBef>
                <a:spcPts val="1000"/>
              </a:spcBef>
              <a:spcAft>
                <a:spcPts val="0"/>
              </a:spcAft>
              <a:buSzPts val="1600"/>
              <a:buFont typeface="Century Gothic"/>
              <a:buAutoNum type="arabicPeriod"/>
            </a:pPr>
            <a:r>
              <a:rPr lang="en-GB">
                <a:solidFill>
                  <a:srgbClr val="B9E3F9"/>
                </a:solidFill>
              </a:rPr>
              <a:t>a catching first sentence that highlights the importance of the topic.</a:t>
            </a:r>
            <a:endParaRPr/>
          </a:p>
          <a:p>
            <a:pPr indent="-457200" lvl="0" marL="457200" rtl="0" algn="l">
              <a:spcBef>
                <a:spcPts val="1000"/>
              </a:spcBef>
              <a:spcAft>
                <a:spcPts val="0"/>
              </a:spcAft>
              <a:buSzPts val="1600"/>
              <a:buFont typeface="Century Gothic"/>
              <a:buAutoNum type="arabicPeriod"/>
            </a:pPr>
            <a:r>
              <a:rPr lang="en-GB">
                <a:solidFill>
                  <a:srgbClr val="FFFF00"/>
                </a:solidFill>
              </a:rPr>
              <a:t>a </a:t>
            </a:r>
            <a:r>
              <a:rPr b="1" lang="en-GB">
                <a:solidFill>
                  <a:srgbClr val="FFFF00"/>
                </a:solidFill>
              </a:rPr>
              <a:t>thesis statement</a:t>
            </a:r>
            <a:r>
              <a:rPr lang="en-GB">
                <a:solidFill>
                  <a:srgbClr val="FFFF00"/>
                </a:solidFill>
              </a:rPr>
              <a:t>: an explanation of the purpose of the annotated bibliography, e.g., to ascertain an understanding of current research regarding your topic. This will also serve as an explanation of the topic of focus, i.e., a description of the topic that all the articles relate to.</a:t>
            </a:r>
            <a:endParaRPr/>
          </a:p>
          <a:p>
            <a:pPr indent="-457200" lvl="0" marL="457200" rtl="0" algn="l">
              <a:spcBef>
                <a:spcPts val="1000"/>
              </a:spcBef>
              <a:spcAft>
                <a:spcPts val="0"/>
              </a:spcAft>
              <a:buSzPts val="1600"/>
              <a:buFont typeface="Century Gothic"/>
              <a:buAutoNum type="arabicPeriod"/>
            </a:pPr>
            <a:r>
              <a:rPr lang="en-GB">
                <a:solidFill>
                  <a:srgbClr val="F5AE7A"/>
                </a:solidFill>
              </a:rPr>
              <a:t>a description of the means through which the articles were obtained, i.e., explain which academic online platforms and tools were used to source the articles.</a:t>
            </a:r>
            <a:endParaRPr/>
          </a:p>
          <a:p>
            <a:pPr indent="-355600" lvl="0" marL="457200" rtl="0" algn="l">
              <a:spcBef>
                <a:spcPts val="1000"/>
              </a:spcBef>
              <a:spcAft>
                <a:spcPts val="0"/>
              </a:spcAft>
              <a:buSzPts val="1600"/>
              <a:buFont typeface="Century Gothic"/>
              <a:buNone/>
            </a:pPr>
            <a:r>
              <a:t/>
            </a:r>
            <a:endParaRPr>
              <a:solidFill>
                <a:srgbClr val="F5AE7A"/>
              </a:solidFill>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t/>
            </a:r>
            <a:endParaRPr/>
          </a:p>
        </p:txBody>
      </p:sp>
      <p:sp>
        <p:nvSpPr>
          <p:cNvPr id="162" name="Google Shape;162;p5"/>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t/>
            </a:r>
            <a:endParaRPr/>
          </a:p>
          <a:p>
            <a:pPr indent="0" lvl="0" marL="0" rtl="0" algn="l">
              <a:spcBef>
                <a:spcPts val="1000"/>
              </a:spcBef>
              <a:spcAft>
                <a:spcPts val="0"/>
              </a:spcAft>
              <a:buSzPts val="1600"/>
              <a:buNone/>
            </a:pPr>
            <a:r>
              <a:t/>
            </a:r>
            <a:endParaRPr/>
          </a:p>
          <a:p>
            <a:pPr indent="0" lvl="0" marL="0" rtl="0" algn="l">
              <a:spcBef>
                <a:spcPts val="1000"/>
              </a:spcBef>
              <a:spcAft>
                <a:spcPts val="0"/>
              </a:spcAft>
              <a:buSzPts val="1600"/>
              <a:buNone/>
            </a:pPr>
            <a:r>
              <a:rPr lang="en-GB">
                <a:solidFill>
                  <a:srgbClr val="B9E3F9"/>
                </a:solidFill>
              </a:rPr>
              <a:t>Due to the Covid-19 pandemic online learning was widely adopted in different regions and at different levels of study. However, and despite its wide use, the effectiveness of this mode of learning is not understood as much as traditional face-to-face models. </a:t>
            </a:r>
            <a:r>
              <a:rPr lang="en-GB">
                <a:solidFill>
                  <a:srgbClr val="FFFF00"/>
                </a:solidFill>
              </a:rPr>
              <a:t>Therefore, to ascertain a better understanding of the effectiveness of online learning, the aim of this annotated bibliography is to review research articles that have attempted to gather data related to this subject.</a:t>
            </a:r>
            <a:r>
              <a:rPr lang="en-GB"/>
              <a:t> </a:t>
            </a:r>
            <a:r>
              <a:rPr lang="en-GB">
                <a:solidFill>
                  <a:srgbClr val="F5AE7A"/>
                </a:solidFill>
              </a:rPr>
              <a:t>The articles were sourced from JSTOR, and all appeared in academic journals.</a:t>
            </a:r>
            <a:endParaRPr>
              <a:solidFill>
                <a:srgbClr val="F5AE7A"/>
              </a:solidFill>
            </a:endParaRPr>
          </a:p>
        </p:txBody>
      </p:sp>
      <p:sp>
        <p:nvSpPr>
          <p:cNvPr id="168" name="Google Shape;168;p6"/>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An example of an Introduction for an Annotated Bibliography </a:t>
            </a:r>
            <a:endParaRPr/>
          </a:p>
        </p:txBody>
      </p:sp>
      <p:sp>
        <p:nvSpPr>
          <p:cNvPr id="169" name="Google Shape;169;p6"/>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title"/>
          </p:nvPr>
        </p:nvSpPr>
        <p:spPr>
          <a:xfrm>
            <a:off x="188843" y="89452"/>
            <a:ext cx="7351247" cy="97397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3200"/>
              <a:buFont typeface="Century Gothic"/>
              <a:buNone/>
            </a:pPr>
            <a:r>
              <a:rPr lang="en-GB"/>
              <a:t>Class Task</a:t>
            </a:r>
            <a:endParaRPr/>
          </a:p>
        </p:txBody>
      </p:sp>
      <p:sp>
        <p:nvSpPr>
          <p:cNvPr id="175" name="Google Shape;175;p7"/>
          <p:cNvSpPr txBox="1"/>
          <p:nvPr>
            <p:ph idx="1" type="body"/>
          </p:nvPr>
        </p:nvSpPr>
        <p:spPr>
          <a:xfrm>
            <a:off x="188107" y="1212574"/>
            <a:ext cx="8518571" cy="54168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00"/>
              <a:buNone/>
            </a:pPr>
            <a:r>
              <a:rPr lang="en-GB"/>
              <a:t>Working in your groups, review the annotated bibliography introduction that has been assigned to your group. Identify areas in the introduction that adheres to the requirements you have been taught and areas it has deviated. Also, discuss the ways the introduction can be improved. </a:t>
            </a:r>
            <a:endParaRPr/>
          </a:p>
          <a:p>
            <a:pPr indent="0" lvl="0" marL="0" rtl="0" algn="l">
              <a:spcBef>
                <a:spcPts val="0"/>
              </a:spcBef>
              <a:spcAft>
                <a:spcPts val="0"/>
              </a:spcAft>
              <a:buSzPts val="1600"/>
              <a:buNone/>
            </a:pPr>
            <a:r>
              <a:t/>
            </a:r>
            <a:endParaRPr/>
          </a:p>
          <a:p>
            <a:pPr indent="0" lvl="0" marL="0" rtl="0" algn="l">
              <a:spcBef>
                <a:spcPts val="0"/>
              </a:spcBef>
              <a:spcAft>
                <a:spcPts val="0"/>
              </a:spcAft>
              <a:buSzPts val="1600"/>
              <a:buNone/>
            </a:pPr>
            <a:r>
              <a:rPr b="1" lang="en-GB"/>
              <a:t>Each group should present the following to the class:</a:t>
            </a:r>
            <a:endParaRPr/>
          </a:p>
          <a:p>
            <a:pPr indent="0" lvl="0" marL="0" rtl="0" algn="l">
              <a:spcBef>
                <a:spcPts val="0"/>
              </a:spcBef>
              <a:spcAft>
                <a:spcPts val="0"/>
              </a:spcAft>
              <a:buSzPts val="1600"/>
              <a:buNone/>
            </a:pPr>
            <a:r>
              <a:t/>
            </a:r>
            <a:endParaRPr/>
          </a:p>
          <a:p>
            <a:pPr indent="0" lvl="0" marL="0" rtl="0" algn="l">
              <a:spcBef>
                <a:spcPts val="0"/>
              </a:spcBef>
              <a:spcAft>
                <a:spcPts val="0"/>
              </a:spcAft>
              <a:buSzPts val="1600"/>
              <a:buNone/>
            </a:pPr>
            <a:r>
              <a:rPr lang="en-GB"/>
              <a:t>1 areas the introduction adhered to the requirements</a:t>
            </a:r>
            <a:endParaRPr/>
          </a:p>
          <a:p>
            <a:pPr indent="0" lvl="0" marL="0" rtl="0" algn="l">
              <a:spcBef>
                <a:spcPts val="0"/>
              </a:spcBef>
              <a:spcAft>
                <a:spcPts val="0"/>
              </a:spcAft>
              <a:buSzPts val="1600"/>
              <a:buNone/>
            </a:pPr>
            <a:r>
              <a:rPr lang="en-GB"/>
              <a:t>2 areas the introduction deviated from the requirements (including and explanation of why this happened)</a:t>
            </a:r>
            <a:endParaRPr/>
          </a:p>
          <a:p>
            <a:pPr indent="0" lvl="0" marL="0" rtl="0" algn="l">
              <a:spcBef>
                <a:spcPts val="0"/>
              </a:spcBef>
              <a:spcAft>
                <a:spcPts val="0"/>
              </a:spcAft>
              <a:buSzPts val="1600"/>
              <a:buNone/>
            </a:pPr>
            <a:r>
              <a:rPr lang="en-GB"/>
              <a:t>3 ways to improve the introduction </a:t>
            </a:r>
            <a:endParaRPr/>
          </a:p>
          <a:p>
            <a:pPr indent="0" lvl="0" marL="0" rtl="0" algn="l">
              <a:spcBef>
                <a:spcPts val="0"/>
              </a:spcBef>
              <a:spcAft>
                <a:spcPts val="0"/>
              </a:spcAft>
              <a:buSzPts val="1600"/>
              <a:buNone/>
            </a:pPr>
            <a:r>
              <a:rPr lang="en-GB"/>
              <a:t>4 a score out of 10</a:t>
            </a:r>
            <a:endParaRPr/>
          </a:p>
          <a:p>
            <a:pPr indent="0" lvl="0" marL="0" rtl="0" algn="l">
              <a:spcBef>
                <a:spcPts val="1000"/>
              </a:spcBef>
              <a:spcAft>
                <a:spcPts val="0"/>
              </a:spcAft>
              <a:buSzPts val="1600"/>
              <a:buNone/>
            </a:pPr>
            <a:r>
              <a:t/>
            </a:r>
            <a:endParaRPr/>
          </a:p>
        </p:txBody>
      </p:sp>
      <p:sp>
        <p:nvSpPr>
          <p:cNvPr id="176" name="Google Shape;176;p7"/>
          <p:cNvSpPr txBox="1"/>
          <p:nvPr>
            <p:ph idx="12" type="sldNum"/>
          </p:nvPr>
        </p:nvSpPr>
        <p:spPr>
          <a:xfrm>
            <a:off x="-1" y="6598218"/>
            <a:ext cx="564544" cy="25061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1400"/>
              <a:buFont typeface="Century Gothic"/>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2022-01-10T07:05:52Z</dcterms:created>
  <dc:creator>RPM 18</dc:creator>
</cp:coreProperties>
</file>