
<file path=[Content_Types].xml><?xml version="1.0" encoding="utf-8"?>
<Types xmlns="http://schemas.openxmlformats.org/package/2006/content-types">
  <Default Extension="fntdata" ContentType="application/x-fontdata"/>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6" r:id="rId1"/>
  </p:sldMasterIdLst>
  <p:notesMasterIdLst>
    <p:notesMasterId r:id="rId7"/>
  </p:notesMasterIdLst>
  <p:sldIdLst>
    <p:sldId id="258" r:id="rId2"/>
    <p:sldId id="259" r:id="rId3"/>
    <p:sldId id="260" r:id="rId4"/>
    <p:sldId id="261" r:id="rId5"/>
    <p:sldId id="262" r:id="rId6"/>
  </p:sldIdLst>
  <p:sldSz cx="9144000" cy="6858000" type="screen4x3"/>
  <p:notesSz cx="6858000" cy="9144000"/>
  <p:embeddedFontLst>
    <p:embeddedFont>
      <p:font typeface="Century Gothic" panose="020B0502020202020204" pitchFamily="34" charset="0"/>
      <p:regular r:id="rId8"/>
      <p:bold r:id="rId9"/>
      <p:italic r:id="rId10"/>
      <p:boldItalic r:id="rId11"/>
    </p:embeddedFont>
    <p:embeddedFont>
      <p:font typeface="Wingdings 3" panose="05040102010807070707" pitchFamily="18" charset="2"/>
      <p:regular r:id="rId12"/>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3" roundtripDataSignature="AMtx7mhAa4cYmLSyr+Lv4YcQEkvU2shHx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4B07A0C-F7EF-4BCF-8159-37515A84F55E}">
  <a:tblStyle styleId="{A4B07A0C-F7EF-4BCF-8159-37515A84F55E}"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115" y="60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26"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font" Target="fonts/font5.fntdata"/><Relationship Id="rId25"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24" Type="http://schemas.openxmlformats.org/officeDocument/2006/relationships/presProps" Target="presProps.xml"/><Relationship Id="rId5" Type="http://schemas.openxmlformats.org/officeDocument/2006/relationships/slide" Target="slides/slide4.xml"/><Relationship Id="rId23" Type="http://customschemas.google.com/relationships/presentationmetadata" Target="metadata"/><Relationship Id="rId28" Type="http://schemas.microsoft.com/office/2016/11/relationships/changesInfo" Target="changesInfos/changesInfo1.xml"/><Relationship Id="rId10"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font" Target="fonts/font2.fntdata"/><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urcin Mustafa" userId="24dafbf71ba78fc0" providerId="LiveId" clId="{A84E8D0D-3C06-4C3A-9593-D6E031604DA6}"/>
    <pc:docChg chg="modSld">
      <pc:chgData name="Burcin Mustafa" userId="24dafbf71ba78fc0" providerId="LiveId" clId="{A84E8D0D-3C06-4C3A-9593-D6E031604DA6}" dt="2024-07-26T08:41:53.996" v="1" actId="6549"/>
      <pc:docMkLst>
        <pc:docMk/>
      </pc:docMkLst>
      <pc:sldChg chg="modSp mod">
        <pc:chgData name="Burcin Mustafa" userId="24dafbf71ba78fc0" providerId="LiveId" clId="{A84E8D0D-3C06-4C3A-9593-D6E031604DA6}" dt="2024-07-26T08:41:43.175" v="0" actId="6549"/>
        <pc:sldMkLst>
          <pc:docMk/>
          <pc:sldMk cId="0" sldId="260"/>
        </pc:sldMkLst>
        <pc:spChg chg="mod">
          <ac:chgData name="Burcin Mustafa" userId="24dafbf71ba78fc0" providerId="LiveId" clId="{A84E8D0D-3C06-4C3A-9593-D6E031604DA6}" dt="2024-07-26T08:41:43.175" v="0" actId="6549"/>
          <ac:spMkLst>
            <pc:docMk/>
            <pc:sldMk cId="0" sldId="260"/>
            <ac:spMk id="164" creationId="{00000000-0000-0000-0000-000000000000}"/>
          </ac:spMkLst>
        </pc:spChg>
      </pc:sldChg>
      <pc:sldChg chg="modSp mod">
        <pc:chgData name="Burcin Mustafa" userId="24dafbf71ba78fc0" providerId="LiveId" clId="{A84E8D0D-3C06-4C3A-9593-D6E031604DA6}" dt="2024-07-26T08:41:53.996" v="1" actId="6549"/>
        <pc:sldMkLst>
          <pc:docMk/>
          <pc:sldMk cId="0" sldId="262"/>
        </pc:sldMkLst>
        <pc:spChg chg="mod">
          <ac:chgData name="Burcin Mustafa" userId="24dafbf71ba78fc0" providerId="LiveId" clId="{A84E8D0D-3C06-4C3A-9593-D6E031604DA6}" dt="2024-07-26T08:41:53.996" v="1" actId="6549"/>
          <ac:spMkLst>
            <pc:docMk/>
            <pc:sldMk cId="0" sldId="262"/>
            <ac:spMk id="176" creationId="{00000000-0000-0000-0000-000000000000}"/>
          </ac:spMkLst>
        </pc:spChg>
      </pc:sldChg>
    </pc:docChg>
  </pc:docChgLst>
  <pc:docChgLst>
    <pc:chgData name="Burcin Mustafa" userId="24dafbf71ba78fc0" providerId="LiveId" clId="{2E677248-1B22-491D-90B5-4A28299D5D5C}"/>
    <pc:docChg chg="delSld modSld">
      <pc:chgData name="Burcin Mustafa" userId="24dafbf71ba78fc0" providerId="LiveId" clId="{2E677248-1B22-491D-90B5-4A28299D5D5C}" dt="2023-12-30T07:19:31.726" v="15" actId="207"/>
      <pc:docMkLst>
        <pc:docMk/>
      </pc:docMkLst>
      <pc:sldChg chg="del">
        <pc:chgData name="Burcin Mustafa" userId="24dafbf71ba78fc0" providerId="LiveId" clId="{2E677248-1B22-491D-90B5-4A28299D5D5C}" dt="2023-12-30T07:17:11.402" v="0" actId="47"/>
        <pc:sldMkLst>
          <pc:docMk/>
          <pc:sldMk cId="0" sldId="256"/>
        </pc:sldMkLst>
      </pc:sldChg>
      <pc:sldChg chg="del">
        <pc:chgData name="Burcin Mustafa" userId="24dafbf71ba78fc0" providerId="LiveId" clId="{2E677248-1B22-491D-90B5-4A28299D5D5C}" dt="2023-12-30T07:17:12.103" v="1" actId="47"/>
        <pc:sldMkLst>
          <pc:docMk/>
          <pc:sldMk cId="0" sldId="257"/>
        </pc:sldMkLst>
      </pc:sldChg>
      <pc:sldChg chg="setBg">
        <pc:chgData name="Burcin Mustafa" userId="24dafbf71ba78fc0" providerId="LiveId" clId="{2E677248-1B22-491D-90B5-4A28299D5D5C}" dt="2023-12-30T07:17:26.655" v="2"/>
        <pc:sldMkLst>
          <pc:docMk/>
          <pc:sldMk cId="0" sldId="258"/>
        </pc:sldMkLst>
      </pc:sldChg>
      <pc:sldChg chg="modSp mod">
        <pc:chgData name="Burcin Mustafa" userId="24dafbf71ba78fc0" providerId="LiveId" clId="{2E677248-1B22-491D-90B5-4A28299D5D5C}" dt="2023-12-30T07:19:13.261" v="14" actId="207"/>
        <pc:sldMkLst>
          <pc:docMk/>
          <pc:sldMk cId="0" sldId="260"/>
        </pc:sldMkLst>
        <pc:spChg chg="mod">
          <ac:chgData name="Burcin Mustafa" userId="24dafbf71ba78fc0" providerId="LiveId" clId="{2E677248-1B22-491D-90B5-4A28299D5D5C}" dt="2023-12-30T07:17:48.765" v="5" actId="14100"/>
          <ac:spMkLst>
            <pc:docMk/>
            <pc:sldMk cId="0" sldId="260"/>
            <ac:spMk id="163" creationId="{00000000-0000-0000-0000-000000000000}"/>
          </ac:spMkLst>
        </pc:spChg>
        <pc:spChg chg="mod">
          <ac:chgData name="Burcin Mustafa" userId="24dafbf71ba78fc0" providerId="LiveId" clId="{2E677248-1B22-491D-90B5-4A28299D5D5C}" dt="2023-12-30T07:19:13.261" v="14" actId="207"/>
          <ac:spMkLst>
            <pc:docMk/>
            <pc:sldMk cId="0" sldId="260"/>
            <ac:spMk id="164" creationId="{00000000-0000-0000-0000-000000000000}"/>
          </ac:spMkLst>
        </pc:spChg>
      </pc:sldChg>
      <pc:sldChg chg="modSp mod">
        <pc:chgData name="Burcin Mustafa" userId="24dafbf71ba78fc0" providerId="LiveId" clId="{2E677248-1B22-491D-90B5-4A28299D5D5C}" dt="2023-12-30T07:19:31.726" v="15" actId="207"/>
        <pc:sldMkLst>
          <pc:docMk/>
          <pc:sldMk cId="0" sldId="261"/>
        </pc:sldMkLst>
        <pc:spChg chg="mod">
          <ac:chgData name="Burcin Mustafa" userId="24dafbf71ba78fc0" providerId="LiveId" clId="{2E677248-1B22-491D-90B5-4A28299D5D5C}" dt="2023-12-30T07:19:31.726" v="15" actId="207"/>
          <ac:spMkLst>
            <pc:docMk/>
            <pc:sldMk cId="0" sldId="261"/>
            <ac:spMk id="169"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8" name="Google Shape;148;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5" name="Google Shape;155;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1" name="Google Shape;161;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7" name="Google Shape;167;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3" name="Google Shape;173;p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hasCustomPrompt="1"/>
          </p:nvPr>
        </p:nvSpPr>
        <p:spPr>
          <a:xfrm>
            <a:off x="866442" y="4777380"/>
            <a:ext cx="6620968" cy="861420"/>
          </a:xfrm>
        </p:spPr>
        <p:txBody>
          <a:bodyPr anchor="t"/>
          <a:lstStyle>
            <a:lvl1pPr marL="0" indent="0" algn="l">
              <a:buNone/>
              <a:defRPr cap="none">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5" name="Footer Placeholder 4"/>
          <p:cNvSpPr>
            <a:spLocks noGrp="1"/>
          </p:cNvSpPr>
          <p:nvPr>
            <p:ph type="ftr" sz="quarter" idx="11"/>
          </p:nvPr>
        </p:nvSpPr>
        <p:spPr>
          <a:xfrm rot="5400000">
            <a:off x="6233335" y="3263371"/>
            <a:ext cx="3859795" cy="228660"/>
          </a:xfrm>
          <a:prstGeom prst="rect">
            <a:avLst/>
          </a:prstGeom>
        </p:spPr>
        <p:txBody>
          <a:bodyPr/>
          <a:lstStyle/>
          <a:p>
            <a:endParaRPr lang="en-US" dirty="0"/>
          </a:p>
        </p:txBody>
      </p:sp>
      <p:sp>
        <p:nvSpPr>
          <p:cNvPr id="6" name="Slide Number Placeholder 5"/>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698203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6" name="Footer Placeholder 5"/>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7" name="Slide Number Placeholder 6"/>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960580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5" name="Footer Placeholder 4"/>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6" name="Slide Number Placeholder 5"/>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601127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5" name="Footer Placeholder 4"/>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6" name="Slide Number Placeholder 5"/>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34096614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5" name="Footer Placeholder 4"/>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6" name="Slide Number Placeholder 5"/>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4643497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4" name="Footer Placeholder 4"/>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6" name="Slide Number Placeholder 5"/>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4992140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4" name="Footer Placeholder 4"/>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6" name="Slide Number Placeholder 5"/>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35904064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5" name="Footer Placeholder 4"/>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6" name="Slide Number Placeholder 5"/>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8128351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5" name="Footer Placeholder 4"/>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6" name="Slide Number Placeholder 5"/>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36359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151075" y="1097281"/>
            <a:ext cx="8849802" cy="544517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598218"/>
            <a:ext cx="564544" cy="250612"/>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3962066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5" name="Footer Placeholder 4"/>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6" name="Slide Number Placeholder 5"/>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528250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6" name="Footer Placeholder 5"/>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7" name="Slide Number Placeholder 6"/>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3119521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8" name="Footer Placeholder 7"/>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9" name="Slide Number Placeholder 8"/>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472468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5" name="Footer Placeholder 3"/>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6" name="Slide Number Placeholder 4"/>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914099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5" name="Footer Placeholder 2"/>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6" name="Slide Number Placeholder 3"/>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515351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5" name="Footer Placeholder 5"/>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6" name="Slide Number Placeholder 6"/>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259332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5400000">
            <a:off x="7494989" y="1828771"/>
            <a:ext cx="990599" cy="228659"/>
          </a:xfrm>
          <a:prstGeom prst="rect">
            <a:avLst/>
          </a:prstGeom>
        </p:spPr>
        <p:txBody>
          <a:bodyPr/>
          <a:lstStyle/>
          <a:p>
            <a:endParaRPr lang="en-GB"/>
          </a:p>
        </p:txBody>
      </p:sp>
      <p:sp>
        <p:nvSpPr>
          <p:cNvPr id="6" name="Footer Placeholder 5"/>
          <p:cNvSpPr>
            <a:spLocks noGrp="1"/>
          </p:cNvSpPr>
          <p:nvPr>
            <p:ph type="ftr" sz="quarter" idx="11"/>
          </p:nvPr>
        </p:nvSpPr>
        <p:spPr>
          <a:xfrm rot="5400000">
            <a:off x="6233335" y="3263371"/>
            <a:ext cx="3859795" cy="228660"/>
          </a:xfrm>
          <a:prstGeom prst="rect">
            <a:avLst/>
          </a:prstGeom>
        </p:spPr>
        <p:txBody>
          <a:bodyPr/>
          <a:lstStyle/>
          <a:p>
            <a:endParaRPr lang="en-GB"/>
          </a:p>
        </p:txBody>
      </p:sp>
      <p:sp>
        <p:nvSpPr>
          <p:cNvPr id="7" name="Slide Number Placeholder 6"/>
          <p:cNvSpPr>
            <a:spLocks noGrp="1"/>
          </p:cNvSpPr>
          <p:nvPr>
            <p:ph type="sldNum" sz="quarter" idx="12"/>
          </p:nvPr>
        </p:nvSpPr>
        <p:spPr>
          <a:xfrm>
            <a:off x="0" y="6122502"/>
            <a:ext cx="564544" cy="419957"/>
          </a:xfrm>
          <a:prstGeom prst="rect">
            <a:avLst/>
          </a:prstGeom>
        </p:spPr>
        <p:txBody>
          <a:bodyPr/>
          <a:lstStyle/>
          <a:p>
            <a:pPr marL="0" lvl="0" indent="0" algn="ct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510539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duotone>
              <a:schemeClr val="bg2">
                <a:shade val="69000"/>
                <a:hueMod val="108000"/>
                <a:satMod val="164000"/>
                <a:lumMod val="74000"/>
              </a:schemeClr>
              <a:schemeClr val="bg2">
                <a:tint val="96000"/>
                <a:hueMod val="88000"/>
                <a:satMod val="140000"/>
                <a:lumMod val="132000"/>
              </a:schemeClr>
            </a:duotone>
          </a:blip>
          <a:srcRect/>
          <a:stretch>
            <a:fillRect/>
          </a:stretch>
        </a:blipFill>
        <a:effectLst/>
      </p:bgPr>
    </p:bg>
    <p:spTree>
      <p:nvGrpSpPr>
        <p:cNvPr id="1" name=""/>
        <p:cNvGrpSpPr/>
        <p:nvPr/>
      </p:nvGrpSpPr>
      <p:grpSpPr>
        <a:xfrm>
          <a:off x="0" y="0"/>
          <a:ext cx="0" cy="0"/>
          <a:chOff x="0" y="0"/>
          <a:chExt cx="0" cy="0"/>
        </a:xfrm>
      </p:grpSpPr>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 y="9170"/>
            <a:ext cx="9144001" cy="990599"/>
          </a:xfrm>
          <a:prstGeom prst="rect">
            <a:avLst/>
          </a:prstGeom>
        </p:spPr>
        <p:txBody>
          <a:bodyPr vert="horz" lIns="91440" tIns="45720" rIns="91440" bIns="45720" rtlCol="0" anchor="t">
            <a:noAutofit/>
          </a:bodyPr>
          <a:lstStyle/>
          <a:p>
            <a:r>
              <a:rPr lang="en-US" dirty="0"/>
              <a:t>Click to edit Master title style</a:t>
            </a:r>
          </a:p>
        </p:txBody>
      </p:sp>
      <p:sp>
        <p:nvSpPr>
          <p:cNvPr id="3" name="Text Placeholder 2"/>
          <p:cNvSpPr>
            <a:spLocks noGrp="1"/>
          </p:cNvSpPr>
          <p:nvPr>
            <p:ph type="body" idx="1"/>
          </p:nvPr>
        </p:nvSpPr>
        <p:spPr>
          <a:xfrm>
            <a:off x="151075" y="1250381"/>
            <a:ext cx="8849802" cy="529207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bwMode="gray">
          <a:xfrm>
            <a:off x="7357" y="6560255"/>
            <a:ext cx="667910" cy="295062"/>
          </a:xfrm>
          <a:prstGeom prst="rect">
            <a:avLst/>
          </a:prstGeom>
        </p:spPr>
        <p:txBody>
          <a:bodyPr vert="horz" lIns="91440" tIns="45720" rIns="91440" bIns="45720" rtlCol="0" anchor="b"/>
          <a:lstStyle>
            <a:lvl1pPr algn="ctr">
              <a:defRPr sz="1400" b="0" i="0">
                <a:solidFill>
                  <a:schemeClr val="tx1">
                    <a:tint val="75000"/>
                  </a:schemeClr>
                </a:solidFill>
              </a:defRPr>
            </a:lvl1pPr>
          </a:lstStyle>
          <a:p>
            <a:fld id="{00000000-1234-1234-1234-123412341234}" type="slidenum">
              <a:rPr lang="en-GB" smtClean="0"/>
              <a:pPr/>
              <a:t>‹#›</a:t>
            </a:fld>
            <a:endParaRPr lang="en-GB" dirty="0"/>
          </a:p>
        </p:txBody>
      </p:sp>
      <p:sp>
        <p:nvSpPr>
          <p:cNvPr id="7" name="TextBox 6">
            <a:extLst>
              <a:ext uri="{FF2B5EF4-FFF2-40B4-BE49-F238E27FC236}">
                <a16:creationId xmlns:a16="http://schemas.microsoft.com/office/drawing/2014/main" id="{056941DF-D527-8AC5-B109-7B1E15210423}"/>
              </a:ext>
            </a:extLst>
          </p:cNvPr>
          <p:cNvSpPr txBox="1"/>
          <p:nvPr userDrawn="1"/>
        </p:nvSpPr>
        <p:spPr>
          <a:xfrm>
            <a:off x="6918912" y="6542459"/>
            <a:ext cx="2081965" cy="246221"/>
          </a:xfrm>
          <a:prstGeom prst="rect">
            <a:avLst/>
          </a:prstGeom>
          <a:noFill/>
        </p:spPr>
        <p:txBody>
          <a:bodyPr wrap="square" rtlCol="0">
            <a:spAutoFit/>
          </a:bodyPr>
          <a:lstStyle/>
          <a:p>
            <a:r>
              <a:rPr lang="en-GB" sz="1000">
                <a:solidFill>
                  <a:schemeClr val="tx1">
                    <a:alpha val="18000"/>
                  </a:schemeClr>
                </a:solidFill>
              </a:rPr>
              <a:t>Prepared by </a:t>
            </a:r>
            <a:r>
              <a:rPr lang="en-GB" sz="1000" dirty="0">
                <a:solidFill>
                  <a:schemeClr val="tx1">
                    <a:alpha val="18000"/>
                  </a:schemeClr>
                </a:solidFill>
              </a:rPr>
              <a:t>Dr Burcin Mustafa</a:t>
            </a:r>
          </a:p>
        </p:txBody>
      </p:sp>
    </p:spTree>
    <p:extLst>
      <p:ext uri="{BB962C8B-B14F-4D97-AF65-F5344CB8AC3E}">
        <p14:creationId xmlns:p14="http://schemas.microsoft.com/office/powerpoint/2010/main" val="3156012827"/>
      </p:ext>
    </p:extLst>
  </p:cSld>
  <p:clrMap bg1="dk1" tx1="lt1" bg2="dk2" tx2="lt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 id="2147483680" r:id="rId14"/>
    <p:sldLayoutId id="2147483681" r:id="rId15"/>
    <p:sldLayoutId id="2147483682" r:id="rId16"/>
    <p:sldLayoutId id="2147483683" r:id="rId17"/>
  </p:sldLayoutIdLst>
  <p:hf hdr="0" ftr="0" dt="0"/>
  <p:txStyles>
    <p:titleStyle>
      <a:lvl1pPr algn="ctr" defTabSz="457207" rtl="0" eaLnBrk="1" latinLnBrk="0" hangingPunct="1">
        <a:spcBef>
          <a:spcPct val="0"/>
        </a:spcBef>
        <a:buNone/>
        <a:defRPr sz="36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149"/>
        <p:cNvGrpSpPr/>
        <p:nvPr/>
      </p:nvGrpSpPr>
      <p:grpSpPr>
        <a:xfrm>
          <a:off x="0" y="0"/>
          <a:ext cx="0" cy="0"/>
          <a:chOff x="0" y="0"/>
          <a:chExt cx="0" cy="0"/>
        </a:xfrm>
      </p:grpSpPr>
      <p:sp>
        <p:nvSpPr>
          <p:cNvPr id="150" name="Google Shape;150;p1"/>
          <p:cNvSpPr txBox="1">
            <a:spLocks noGrp="1"/>
          </p:cNvSpPr>
          <p:nvPr>
            <p:ph type="ctrTitle"/>
          </p:nvPr>
        </p:nvSpPr>
        <p:spPr>
          <a:xfrm>
            <a:off x="0" y="5260166"/>
            <a:ext cx="9144000" cy="775251"/>
          </a:xfrm>
          <a:prstGeom prst="rect">
            <a:avLst/>
          </a:prstGeom>
          <a:noFill/>
          <a:ln>
            <a:noFill/>
          </a:ln>
        </p:spPr>
        <p:txBody>
          <a:bodyPr spcFirstLastPara="1" wrap="square" lIns="91425" tIns="45700" rIns="91425" bIns="45700" anchor="b" anchorCtr="0">
            <a:normAutofit/>
          </a:bodyPr>
          <a:lstStyle/>
          <a:p>
            <a:pPr marL="0" lvl="0" indent="0" rtl="0">
              <a:spcBef>
                <a:spcPts val="0"/>
              </a:spcBef>
              <a:spcAft>
                <a:spcPts val="0"/>
              </a:spcAft>
              <a:buClr>
                <a:schemeClr val="dk1"/>
              </a:buClr>
              <a:buSzPts val="3200"/>
              <a:buFont typeface="Century Gothic"/>
              <a:buNone/>
            </a:pPr>
            <a:r>
              <a:rPr lang="en-US" sz="3200">
                <a:solidFill>
                  <a:schemeClr val="dk1"/>
                </a:solidFill>
              </a:rPr>
              <a:t>ENG103: </a:t>
            </a:r>
            <a:r>
              <a:rPr lang="en-US" sz="3200">
                <a:solidFill>
                  <a:srgbClr val="F56A58"/>
                </a:solidFill>
              </a:rPr>
              <a:t>Research</a:t>
            </a:r>
            <a:r>
              <a:rPr lang="en-US" sz="3200">
                <a:solidFill>
                  <a:schemeClr val="dk1"/>
                </a:solidFill>
              </a:rPr>
              <a:t> </a:t>
            </a:r>
            <a:r>
              <a:rPr lang="en-US" sz="3200" dirty="0">
                <a:solidFill>
                  <a:schemeClr val="dk1"/>
                </a:solidFill>
              </a:rPr>
              <a:t>Writing Techniques</a:t>
            </a:r>
            <a:endParaRPr dirty="0"/>
          </a:p>
        </p:txBody>
      </p:sp>
      <p:sp>
        <p:nvSpPr>
          <p:cNvPr id="151" name="Google Shape;151;p1"/>
          <p:cNvSpPr txBox="1">
            <a:spLocks noGrp="1"/>
          </p:cNvSpPr>
          <p:nvPr>
            <p:ph type="subTitle" idx="1"/>
          </p:nvPr>
        </p:nvSpPr>
        <p:spPr>
          <a:xfrm>
            <a:off x="0" y="6035417"/>
            <a:ext cx="9144000" cy="656957"/>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SzPts val="1600"/>
              <a:buNone/>
            </a:pPr>
            <a:r>
              <a:rPr lang="en-GB" dirty="0">
                <a:solidFill>
                  <a:schemeClr val="dk1"/>
                </a:solidFill>
              </a:rPr>
              <a:t>AS1 Guide 3: </a:t>
            </a:r>
            <a:r>
              <a:rPr lang="en-US" dirty="0">
                <a:solidFill>
                  <a:schemeClr val="dk1"/>
                </a:solidFill>
              </a:rPr>
              <a:t>Writing </a:t>
            </a:r>
            <a:r>
              <a:rPr lang="en-US">
                <a:solidFill>
                  <a:schemeClr val="dk1"/>
                </a:solidFill>
              </a:rPr>
              <a:t>a Conclusion</a:t>
            </a:r>
            <a:endParaRPr dirty="0">
              <a:solidFill>
                <a:schemeClr val="dk1"/>
              </a:solidFill>
            </a:endParaRPr>
          </a:p>
        </p:txBody>
      </p:sp>
      <p:pic>
        <p:nvPicPr>
          <p:cNvPr id="152" name="Google Shape;152;p1"/>
          <p:cNvPicPr preferRelativeResize="0"/>
          <p:nvPr/>
        </p:nvPicPr>
        <p:blipFill rotWithShape="1">
          <a:blip r:embed="rId3">
            <a:alphaModFix/>
          </a:blip>
          <a:srcRect/>
          <a:stretch/>
        </p:blipFill>
        <p:spPr>
          <a:xfrm>
            <a:off x="1034654" y="398417"/>
            <a:ext cx="6066665" cy="4042954"/>
          </a:xfrm>
          <a:prstGeom prst="rect">
            <a:avLst/>
          </a:prstGeom>
          <a:noFill/>
          <a:ln>
            <a:noFill/>
          </a:ln>
        </p:spPr>
      </p:pic>
      <p:sp>
        <p:nvSpPr>
          <p:cNvPr id="2" name="Slide Number Placeholder 1">
            <a:extLst>
              <a:ext uri="{FF2B5EF4-FFF2-40B4-BE49-F238E27FC236}">
                <a16:creationId xmlns:a16="http://schemas.microsoft.com/office/drawing/2014/main" id="{A077878F-C38A-9F6C-269B-0AD77F35A1E0}"/>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1</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
          <p:cNvSpPr txBox="1">
            <a:spLocks noGrp="1"/>
          </p:cNvSpPr>
          <p:nvPr>
            <p:ph type="title"/>
          </p:nvPr>
        </p:nvSpPr>
        <p:spPr>
          <a:xfrm>
            <a:off x="188843" y="89452"/>
            <a:ext cx="7351247" cy="973971"/>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chemeClr val="lt2"/>
              </a:buClr>
              <a:buSzPts val="3200"/>
              <a:buFont typeface="Century Gothic"/>
              <a:buNone/>
            </a:pPr>
            <a:r>
              <a:rPr lang="en-US"/>
              <a:t>Lesson outline</a:t>
            </a:r>
            <a:endParaRPr/>
          </a:p>
        </p:txBody>
      </p:sp>
      <p:sp>
        <p:nvSpPr>
          <p:cNvPr id="158" name="Google Shape;158;p2"/>
          <p:cNvSpPr txBox="1">
            <a:spLocks noGrp="1"/>
          </p:cNvSpPr>
          <p:nvPr>
            <p:ph type="body" idx="1"/>
          </p:nvPr>
        </p:nvSpPr>
        <p:spPr>
          <a:xfrm>
            <a:off x="188107" y="1212574"/>
            <a:ext cx="8518571" cy="5416825"/>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SzPts val="1600"/>
              <a:buNone/>
            </a:pPr>
            <a:r>
              <a:rPr lang="en-US"/>
              <a:t>Writing a conclusion for the Annotated Bibliography Assignment</a:t>
            </a:r>
            <a:endParaRPr/>
          </a:p>
          <a:p>
            <a:pPr marL="0" lvl="0" indent="0" algn="l" rtl="0">
              <a:spcBef>
                <a:spcPts val="1000"/>
              </a:spcBef>
              <a:spcAft>
                <a:spcPts val="0"/>
              </a:spcAft>
              <a:buSzPts val="1600"/>
              <a:buNone/>
            </a:pPr>
            <a:r>
              <a:rPr lang="en-US"/>
              <a:t> </a:t>
            </a:r>
            <a:endParaRPr/>
          </a:p>
          <a:p>
            <a:pPr marL="0" lvl="0" indent="0" algn="l" rtl="0">
              <a:spcBef>
                <a:spcPts val="1000"/>
              </a:spcBef>
              <a:spcAft>
                <a:spcPts val="0"/>
              </a:spcAft>
              <a:buSzPts val="1600"/>
              <a:buNone/>
            </a:pPr>
            <a:r>
              <a:rPr lang="en-US"/>
              <a:t>An example of a conclusion for an Annotated Bibliography </a:t>
            </a:r>
            <a:endParaRPr/>
          </a:p>
          <a:p>
            <a:pPr marL="0" lvl="0" indent="0" algn="l" rtl="0">
              <a:spcBef>
                <a:spcPts val="1000"/>
              </a:spcBef>
              <a:spcAft>
                <a:spcPts val="0"/>
              </a:spcAft>
              <a:buSzPts val="1600"/>
              <a:buNone/>
            </a:pPr>
            <a:endParaRPr/>
          </a:p>
          <a:p>
            <a:pPr marL="0" lvl="0" indent="0" algn="l" rtl="0">
              <a:spcBef>
                <a:spcPts val="1000"/>
              </a:spcBef>
              <a:spcAft>
                <a:spcPts val="0"/>
              </a:spcAft>
              <a:buSzPts val="1600"/>
              <a:buNone/>
            </a:pPr>
            <a:r>
              <a:rPr lang="en-US"/>
              <a:t>Class Task</a:t>
            </a:r>
            <a:endParaRPr/>
          </a:p>
        </p:txBody>
      </p:sp>
      <p:sp>
        <p:nvSpPr>
          <p:cNvPr id="2" name="Slide Number Placeholder 1">
            <a:extLst>
              <a:ext uri="{FF2B5EF4-FFF2-40B4-BE49-F238E27FC236}">
                <a16:creationId xmlns:a16="http://schemas.microsoft.com/office/drawing/2014/main" id="{1884453E-2809-E574-AD2A-C9ADD4CE1573}"/>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2</a:t>
            </a:fld>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3"/>
          <p:cNvSpPr txBox="1">
            <a:spLocks noGrp="1"/>
          </p:cNvSpPr>
          <p:nvPr>
            <p:ph type="title"/>
          </p:nvPr>
        </p:nvSpPr>
        <p:spPr>
          <a:xfrm>
            <a:off x="-1" y="0"/>
            <a:ext cx="9144001" cy="1063423"/>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chemeClr val="lt2"/>
              </a:buClr>
              <a:buSzPts val="3200"/>
              <a:buFont typeface="Century Gothic"/>
              <a:buNone/>
            </a:pPr>
            <a:r>
              <a:rPr lang="en-US" dirty="0"/>
              <a:t>Writing a conclusion for an Annotated Bibliography </a:t>
            </a:r>
            <a:endParaRPr dirty="0"/>
          </a:p>
        </p:txBody>
      </p:sp>
      <p:sp>
        <p:nvSpPr>
          <p:cNvPr id="164" name="Google Shape;164;p3"/>
          <p:cNvSpPr txBox="1">
            <a:spLocks noGrp="1"/>
          </p:cNvSpPr>
          <p:nvPr>
            <p:ph type="body" idx="1"/>
          </p:nvPr>
        </p:nvSpPr>
        <p:spPr>
          <a:xfrm>
            <a:off x="1" y="1346200"/>
            <a:ext cx="9144000" cy="5283199"/>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SzPts val="1600"/>
              <a:buNone/>
            </a:pPr>
            <a:r>
              <a:rPr lang="en-US" dirty="0"/>
              <a:t>The purpose of the conclusion paragraph in your annotated bibliography is to reiterate your thesis statement and highlight key discoveries. Consequently, your conclusion paragraph should:</a:t>
            </a:r>
            <a:endParaRPr dirty="0"/>
          </a:p>
          <a:p>
            <a:pPr marL="0" lvl="0" indent="0" algn="l" rtl="0">
              <a:spcBef>
                <a:spcPts val="1000"/>
              </a:spcBef>
              <a:spcAft>
                <a:spcPts val="0"/>
              </a:spcAft>
              <a:buSzPts val="1600"/>
              <a:buNone/>
            </a:pPr>
            <a:endParaRPr b="1" dirty="0"/>
          </a:p>
          <a:p>
            <a:pPr marL="457200" lvl="0" indent="-457200" algn="l" rtl="0">
              <a:spcBef>
                <a:spcPts val="1000"/>
              </a:spcBef>
              <a:spcAft>
                <a:spcPts val="0"/>
              </a:spcAft>
              <a:buSzPts val="1600"/>
              <a:buFont typeface="Century Gothic"/>
              <a:buAutoNum type="arabicPeriod"/>
            </a:pPr>
            <a:r>
              <a:rPr lang="en-US" dirty="0">
                <a:solidFill>
                  <a:srgbClr val="92D050"/>
                </a:solidFill>
              </a:rPr>
              <a:t>reiterate the thesis statement, i.e., explain the purpose of the annotated bibliography and the focus of the articles reviewed. </a:t>
            </a:r>
            <a:endParaRPr dirty="0">
              <a:solidFill>
                <a:srgbClr val="92D050"/>
              </a:solidFill>
            </a:endParaRPr>
          </a:p>
          <a:p>
            <a:pPr marL="457200" lvl="0" indent="-457200" algn="l" rtl="0">
              <a:spcBef>
                <a:spcPts val="1000"/>
              </a:spcBef>
              <a:spcAft>
                <a:spcPts val="0"/>
              </a:spcAft>
              <a:buSzPts val="1600"/>
              <a:buFont typeface="Century Gothic"/>
              <a:buAutoNum type="arabicPeriod"/>
            </a:pPr>
            <a:r>
              <a:rPr lang="en-US" dirty="0">
                <a:solidFill>
                  <a:srgbClr val="00B0F0"/>
                </a:solidFill>
              </a:rPr>
              <a:t>highlight the main research methods used in the articles (describe similarities and differences).</a:t>
            </a:r>
            <a:endParaRPr dirty="0">
              <a:solidFill>
                <a:srgbClr val="00B0F0"/>
              </a:solidFill>
            </a:endParaRPr>
          </a:p>
          <a:p>
            <a:pPr marL="457200" lvl="0" indent="-457200" algn="l" rtl="0">
              <a:spcBef>
                <a:spcPts val="1000"/>
              </a:spcBef>
              <a:spcAft>
                <a:spcPts val="0"/>
              </a:spcAft>
              <a:buSzPts val="1600"/>
              <a:buFont typeface="Century Gothic"/>
              <a:buAutoNum type="arabicPeriod"/>
            </a:pPr>
            <a:r>
              <a:rPr lang="en-US" dirty="0">
                <a:solidFill>
                  <a:schemeClr val="tx1">
                    <a:lumMod val="65000"/>
                  </a:schemeClr>
                </a:solidFill>
              </a:rPr>
              <a:t>describe the articles’ major findings.</a:t>
            </a:r>
            <a:endParaRPr dirty="0">
              <a:solidFill>
                <a:schemeClr val="tx1">
                  <a:lumMod val="65000"/>
                </a:schemeClr>
              </a:solidFill>
            </a:endParaRPr>
          </a:p>
          <a:p>
            <a:pPr marL="457200" lvl="0" indent="-457200" algn="l" rtl="0">
              <a:spcBef>
                <a:spcPts val="1000"/>
              </a:spcBef>
              <a:spcAft>
                <a:spcPts val="0"/>
              </a:spcAft>
              <a:buSzPts val="1600"/>
              <a:buFont typeface="Century Gothic"/>
              <a:buAutoNum type="arabicPeriod"/>
            </a:pPr>
            <a:r>
              <a:rPr lang="en-US" dirty="0">
                <a:solidFill>
                  <a:srgbClr val="F5AE7A"/>
                </a:solidFill>
              </a:rPr>
              <a:t>mention the need for further research.</a:t>
            </a:r>
            <a:endParaRPr dirty="0"/>
          </a:p>
          <a:p>
            <a:pPr marL="0" lvl="0" indent="0" algn="l" rtl="0">
              <a:spcBef>
                <a:spcPts val="1000"/>
              </a:spcBef>
              <a:spcAft>
                <a:spcPts val="0"/>
              </a:spcAft>
              <a:buSzPts val="1600"/>
              <a:buNone/>
            </a:pPr>
            <a:endParaRPr lang="en-GB" dirty="0"/>
          </a:p>
        </p:txBody>
      </p:sp>
      <p:sp>
        <p:nvSpPr>
          <p:cNvPr id="2" name="Slide Number Placeholder 1">
            <a:extLst>
              <a:ext uri="{FF2B5EF4-FFF2-40B4-BE49-F238E27FC236}">
                <a16:creationId xmlns:a16="http://schemas.microsoft.com/office/drawing/2014/main" id="{0280ECEB-BFFB-E982-49A6-106295A77F27}"/>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3</a:t>
            </a:fld>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4"/>
          <p:cNvSpPr txBox="1">
            <a:spLocks noGrp="1"/>
          </p:cNvSpPr>
          <p:nvPr>
            <p:ph type="body" idx="1"/>
          </p:nvPr>
        </p:nvSpPr>
        <p:spPr>
          <a:xfrm>
            <a:off x="188107" y="1212574"/>
            <a:ext cx="8518571" cy="5416825"/>
          </a:xfrm>
          <a:prstGeom prst="rect">
            <a:avLst/>
          </a:prstGeom>
          <a:noFill/>
          <a:ln>
            <a:noFill/>
          </a:ln>
        </p:spPr>
        <p:txBody>
          <a:bodyPr spcFirstLastPara="1" wrap="square" lIns="91425" tIns="45700" rIns="91425" bIns="45700" anchor="t" anchorCtr="0">
            <a:normAutofit fontScale="92500" lnSpcReduction="10000"/>
          </a:bodyPr>
          <a:lstStyle/>
          <a:p>
            <a:pPr marL="0" lvl="0" indent="0" algn="l" rtl="0">
              <a:spcBef>
                <a:spcPts val="0"/>
              </a:spcBef>
              <a:spcAft>
                <a:spcPts val="0"/>
              </a:spcAft>
              <a:buSzPct val="80000"/>
              <a:buNone/>
            </a:pPr>
            <a:endParaRPr dirty="0"/>
          </a:p>
          <a:p>
            <a:pPr marL="0" lvl="0" indent="0" algn="l" rtl="0">
              <a:spcBef>
                <a:spcPts val="1000"/>
              </a:spcBef>
              <a:spcAft>
                <a:spcPts val="0"/>
              </a:spcAft>
              <a:buSzPct val="80000"/>
              <a:buNone/>
            </a:pPr>
            <a:r>
              <a:rPr lang="en-US" dirty="0">
                <a:solidFill>
                  <a:srgbClr val="82A222"/>
                </a:solidFill>
              </a:rPr>
              <a:t>To ascertain a better understanding of the benefits and drawbacks of online learning, the annotated bibliography reviewed articles that have investigated the effectiveness of online learning opposed to traditional face-to-face models. </a:t>
            </a:r>
            <a:r>
              <a:rPr lang="en-US" dirty="0">
                <a:solidFill>
                  <a:srgbClr val="78C4F1"/>
                </a:solidFill>
              </a:rPr>
              <a:t>The main research method used in the studies was quantitative and used an experimental design in that they compared the results of students exposed to online learning to students using more traditional models. </a:t>
            </a:r>
            <a:r>
              <a:rPr lang="en-US" dirty="0">
                <a:solidFill>
                  <a:srgbClr val="BFBFBF"/>
                </a:solidFill>
              </a:rPr>
              <a:t>In terms of findings, Chu (2014) found the control group performed better than the experimental group, and Ni’s (2013) results indicated that even though students considered online classes less intimidating, they had higher failure rates compared to face-to-face classes. Conversely, Ozerbas and Erdogan’s (2016) results indicate that students in the experimental group performed better than students in the control group. </a:t>
            </a:r>
            <a:r>
              <a:rPr lang="en-US" dirty="0">
                <a:solidFill>
                  <a:srgbClr val="FFC000"/>
                </a:solidFill>
              </a:rPr>
              <a:t>The differences in the results could stem from the differences in subjects, level of study, and the age of the participants or other concomitants related to the reviewed studies, and therefore, more research is required to ascertain a more informed insight into the effectiveness of online learning.</a:t>
            </a:r>
            <a:endParaRPr dirty="0">
              <a:solidFill>
                <a:srgbClr val="FFC000"/>
              </a:solidFill>
            </a:endParaRPr>
          </a:p>
        </p:txBody>
      </p:sp>
      <p:sp>
        <p:nvSpPr>
          <p:cNvPr id="170" name="Google Shape;170;p4"/>
          <p:cNvSpPr txBox="1">
            <a:spLocks noGrp="1"/>
          </p:cNvSpPr>
          <p:nvPr>
            <p:ph type="title"/>
          </p:nvPr>
        </p:nvSpPr>
        <p:spPr>
          <a:xfrm>
            <a:off x="188843" y="89452"/>
            <a:ext cx="7351247" cy="973971"/>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chemeClr val="lt2"/>
              </a:buClr>
              <a:buSzPts val="3200"/>
              <a:buFont typeface="Century Gothic"/>
              <a:buNone/>
            </a:pPr>
            <a:r>
              <a:rPr lang="en-US"/>
              <a:t>An example of a conclusion for an Annotated Bibliography </a:t>
            </a:r>
            <a:endParaRPr/>
          </a:p>
        </p:txBody>
      </p:sp>
      <p:sp>
        <p:nvSpPr>
          <p:cNvPr id="2" name="Slide Number Placeholder 1">
            <a:extLst>
              <a:ext uri="{FF2B5EF4-FFF2-40B4-BE49-F238E27FC236}">
                <a16:creationId xmlns:a16="http://schemas.microsoft.com/office/drawing/2014/main" id="{8BC7C969-A68E-A576-4158-24CB2B208E49}"/>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4</a:t>
            </a:fld>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5"/>
          <p:cNvSpPr txBox="1">
            <a:spLocks noGrp="1"/>
          </p:cNvSpPr>
          <p:nvPr>
            <p:ph type="title"/>
          </p:nvPr>
        </p:nvSpPr>
        <p:spPr>
          <a:xfrm>
            <a:off x="188843" y="89452"/>
            <a:ext cx="7351247" cy="973971"/>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chemeClr val="lt2"/>
              </a:buClr>
              <a:buSzPts val="3200"/>
              <a:buFont typeface="Century Gothic"/>
              <a:buNone/>
            </a:pPr>
            <a:r>
              <a:rPr lang="en-US"/>
              <a:t>Class Task</a:t>
            </a:r>
            <a:br>
              <a:rPr lang="en-US"/>
            </a:br>
            <a:endParaRPr/>
          </a:p>
        </p:txBody>
      </p:sp>
      <p:sp>
        <p:nvSpPr>
          <p:cNvPr id="176" name="Google Shape;176;p5"/>
          <p:cNvSpPr txBox="1">
            <a:spLocks noGrp="1"/>
          </p:cNvSpPr>
          <p:nvPr>
            <p:ph type="body" idx="1"/>
          </p:nvPr>
        </p:nvSpPr>
        <p:spPr>
          <a:xfrm>
            <a:off x="188107" y="1212574"/>
            <a:ext cx="8518571" cy="5416825"/>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SzPts val="1600"/>
              <a:buNone/>
            </a:pPr>
            <a:r>
              <a:rPr lang="en-US" dirty="0"/>
              <a:t>Working in your groups, review the annotated bibliography conclusion that has been assigned to </a:t>
            </a:r>
            <a:r>
              <a:rPr lang="en-US"/>
              <a:t>your group. </a:t>
            </a:r>
            <a:r>
              <a:rPr lang="en-US" dirty="0"/>
              <a:t>Identify areas in the conclusion that adheres to the requirements you have been taught and areas it has deviated. Also, discuss the ways the conclusion can be improved. </a:t>
            </a:r>
          </a:p>
          <a:p>
            <a:pPr marL="0" lvl="0" indent="0" algn="l" rtl="0">
              <a:spcBef>
                <a:spcPts val="0"/>
              </a:spcBef>
              <a:spcAft>
                <a:spcPts val="0"/>
              </a:spcAft>
              <a:buSzPts val="1600"/>
              <a:buNone/>
            </a:pPr>
            <a:endParaRPr lang="en-US" dirty="0"/>
          </a:p>
          <a:p>
            <a:pPr marL="0" lvl="0" indent="0" algn="l" rtl="0">
              <a:spcBef>
                <a:spcPts val="0"/>
              </a:spcBef>
              <a:spcAft>
                <a:spcPts val="0"/>
              </a:spcAft>
              <a:buSzPts val="1600"/>
              <a:buNone/>
            </a:pPr>
            <a:r>
              <a:rPr lang="en-US" b="1" dirty="0"/>
              <a:t>Each group should present the following to the class:</a:t>
            </a:r>
          </a:p>
          <a:p>
            <a:pPr marL="0" lvl="0" indent="0" algn="l" rtl="0">
              <a:spcBef>
                <a:spcPts val="0"/>
              </a:spcBef>
              <a:spcAft>
                <a:spcPts val="0"/>
              </a:spcAft>
              <a:buSzPts val="1600"/>
              <a:buNone/>
            </a:pPr>
            <a:endParaRPr lang="en-US" dirty="0"/>
          </a:p>
          <a:p>
            <a:pPr marL="0" lvl="0" indent="0" algn="l" rtl="0">
              <a:spcBef>
                <a:spcPts val="0"/>
              </a:spcBef>
              <a:spcAft>
                <a:spcPts val="0"/>
              </a:spcAft>
              <a:buSzPts val="1600"/>
              <a:buNone/>
            </a:pPr>
            <a:r>
              <a:rPr lang="en-US" dirty="0"/>
              <a:t>1 areas the conclusion adhered to the requirements</a:t>
            </a:r>
          </a:p>
          <a:p>
            <a:pPr marL="0" lvl="0" indent="0" algn="l" rtl="0">
              <a:spcBef>
                <a:spcPts val="0"/>
              </a:spcBef>
              <a:spcAft>
                <a:spcPts val="0"/>
              </a:spcAft>
              <a:buSzPts val="1600"/>
              <a:buNone/>
            </a:pPr>
            <a:r>
              <a:rPr lang="en-US" dirty="0"/>
              <a:t>2 areas the conclusion deviated from the requirements (including and explanation of why this happened)</a:t>
            </a:r>
          </a:p>
          <a:p>
            <a:pPr marL="0" lvl="0" indent="0" algn="l" rtl="0">
              <a:spcBef>
                <a:spcPts val="0"/>
              </a:spcBef>
              <a:spcAft>
                <a:spcPts val="0"/>
              </a:spcAft>
              <a:buSzPts val="1600"/>
              <a:buNone/>
            </a:pPr>
            <a:r>
              <a:rPr lang="en-US" dirty="0"/>
              <a:t>3 ways to improve the conclusion </a:t>
            </a:r>
          </a:p>
          <a:p>
            <a:pPr marL="0" lvl="0" indent="0" algn="l" rtl="0">
              <a:spcBef>
                <a:spcPts val="0"/>
              </a:spcBef>
              <a:spcAft>
                <a:spcPts val="0"/>
              </a:spcAft>
              <a:buSzPts val="1600"/>
              <a:buNone/>
            </a:pPr>
            <a:r>
              <a:rPr lang="en-US" dirty="0"/>
              <a:t>4 a score out of 10</a:t>
            </a:r>
          </a:p>
          <a:p>
            <a:pPr marL="0" lvl="0" indent="0" algn="l" rtl="0">
              <a:spcBef>
                <a:spcPts val="0"/>
              </a:spcBef>
              <a:spcAft>
                <a:spcPts val="0"/>
              </a:spcAft>
              <a:buSzPts val="1600"/>
              <a:buNone/>
            </a:pPr>
            <a:endParaRPr lang="en-US" dirty="0"/>
          </a:p>
          <a:p>
            <a:pPr marL="0" lvl="0" indent="0" algn="l" rtl="0">
              <a:spcBef>
                <a:spcPts val="0"/>
              </a:spcBef>
              <a:spcAft>
                <a:spcPts val="0"/>
              </a:spcAft>
              <a:buSzPts val="1600"/>
              <a:buNone/>
            </a:pPr>
            <a:endParaRPr lang="en-US" dirty="0"/>
          </a:p>
          <a:p>
            <a:pPr marL="0" lvl="0" indent="0" algn="l" rtl="0">
              <a:spcBef>
                <a:spcPts val="0"/>
              </a:spcBef>
              <a:spcAft>
                <a:spcPts val="0"/>
              </a:spcAft>
              <a:buSzPts val="1600"/>
              <a:buNone/>
            </a:pPr>
            <a:endParaRPr lang="en-US" dirty="0"/>
          </a:p>
          <a:p>
            <a:pPr marL="0" lvl="0" indent="0" algn="l" rtl="0">
              <a:spcBef>
                <a:spcPts val="1000"/>
              </a:spcBef>
              <a:spcAft>
                <a:spcPts val="0"/>
              </a:spcAft>
              <a:buSzPts val="1600"/>
              <a:buNone/>
            </a:pPr>
            <a:endParaRPr dirty="0"/>
          </a:p>
        </p:txBody>
      </p:sp>
      <p:sp>
        <p:nvSpPr>
          <p:cNvPr id="2" name="Slide Number Placeholder 1">
            <a:extLst>
              <a:ext uri="{FF2B5EF4-FFF2-40B4-BE49-F238E27FC236}">
                <a16:creationId xmlns:a16="http://schemas.microsoft.com/office/drawing/2014/main" id="{61E53D7D-B821-B4C3-749F-C2C38868AA13}"/>
              </a:ext>
            </a:extLst>
          </p:cNvPr>
          <p:cNvSpPr>
            <a:spLocks noGrp="1"/>
          </p:cNvSpPr>
          <p:nvPr>
            <p:ph type="sldNum" sz="quarter" idx="12"/>
          </p:nvPr>
        </p:nvSpPr>
        <p:spPr/>
        <p:txBody>
          <a:bodyPr/>
          <a:lstStyle/>
          <a:p>
            <a:pPr marL="0" lvl="0" indent="0" algn="ctr" rtl="0">
              <a:spcBef>
                <a:spcPts val="0"/>
              </a:spcBef>
              <a:spcAft>
                <a:spcPts val="0"/>
              </a:spcAft>
              <a:buNone/>
            </a:pPr>
            <a:fld id="{00000000-1234-1234-1234-123412341234}" type="slidenum">
              <a:rPr lang="en-GB" smtClean="0"/>
              <a:t>5</a:t>
            </a:fld>
            <a:endParaRPr lang="en-GB"/>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TotalTime>
  <Words>426</Words>
  <Application>Microsoft Office PowerPoint</Application>
  <PresentationFormat>On-screen Show (4:3)</PresentationFormat>
  <Paragraphs>34</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Wingdings 3</vt:lpstr>
      <vt:lpstr>Calibri</vt:lpstr>
      <vt:lpstr>Arial</vt:lpstr>
      <vt:lpstr>Century Gothic</vt:lpstr>
      <vt:lpstr>Ion</vt:lpstr>
      <vt:lpstr>ENG103: Research Writing Techniques</vt:lpstr>
      <vt:lpstr>Lesson outline</vt:lpstr>
      <vt:lpstr>Writing a conclusion for an Annotated Bibliography </vt:lpstr>
      <vt:lpstr>An example of a conclusion for an Annotated Bibliography </vt:lpstr>
      <vt:lpstr>Class Task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103 Research Writing Techniques</dc:title>
  <dc:creator>RPM 18</dc:creator>
  <cp:lastModifiedBy>Burcin Kagan Mustafa</cp:lastModifiedBy>
  <cp:revision>3</cp:revision>
  <dcterms:created xsi:type="dcterms:W3CDTF">2022-01-10T07:05:52Z</dcterms:created>
  <dcterms:modified xsi:type="dcterms:W3CDTF">2024-07-26T08:41:56Z</dcterms:modified>
</cp:coreProperties>
</file>