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embeddedFontLst>
    <p:embeddedFont>
      <p:font typeface="Century Gothic"/>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JR8GK2y8E+DAW+zEEZFhin49D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enturyGothic-bold.fntdata"/><Relationship Id="rId12"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Italic.fntdata"/><Relationship Id="rId14" Type="http://schemas.openxmlformats.org/officeDocument/2006/relationships/font" Target="fonts/CenturyGothic-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3"/>
          <p:cNvSpPr txBox="1"/>
          <p:nvPr>
            <p:ph type="ctrTitle"/>
          </p:nvPr>
        </p:nvSpPr>
        <p:spPr>
          <a:xfrm>
            <a:off x="866442" y="1447801"/>
            <a:ext cx="6620968" cy="33295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 type="subTitle"/>
          </p:nvPr>
        </p:nvSpPr>
        <p:spPr>
          <a:xfrm>
            <a:off x="866442" y="4777380"/>
            <a:ext cx="662096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3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Google Shape;21;p33"/>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Google Shape;22;p3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42"/>
          <p:cNvSpPr txBox="1"/>
          <p:nvPr>
            <p:ph type="title"/>
          </p:nvPr>
        </p:nvSpPr>
        <p:spPr>
          <a:xfrm>
            <a:off x="866443" y="4800587"/>
            <a:ext cx="66209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p:nvPr>
            <p:ph idx="2" type="pic"/>
          </p:nvPr>
        </p:nvSpPr>
        <p:spPr>
          <a:xfrm>
            <a:off x="866442" y="685800"/>
            <a:ext cx="662096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5" name="Google Shape;75;p42"/>
          <p:cNvSpPr txBox="1"/>
          <p:nvPr>
            <p:ph idx="1" type="body"/>
          </p:nvPr>
        </p:nvSpPr>
        <p:spPr>
          <a:xfrm>
            <a:off x="866443" y="5367325"/>
            <a:ext cx="662096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6" name="Google Shape;76;p42"/>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7" name="Google Shape;77;p42"/>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8" name="Google Shape;78;p42"/>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43"/>
          <p:cNvSpPr txBox="1"/>
          <p:nvPr>
            <p:ph type="title"/>
          </p:nvPr>
        </p:nvSpPr>
        <p:spPr>
          <a:xfrm>
            <a:off x="866442" y="1447800"/>
            <a:ext cx="6620968" cy="1981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 type="body"/>
          </p:nvPr>
        </p:nvSpPr>
        <p:spPr>
          <a:xfrm>
            <a:off x="866442" y="3657600"/>
            <a:ext cx="6620968"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4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3" name="Google Shape;83;p43"/>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4" name="Google Shape;84;p4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44"/>
          <p:cNvSpPr txBox="1"/>
          <p:nvPr>
            <p:ph type="title"/>
          </p:nvPr>
        </p:nvSpPr>
        <p:spPr>
          <a:xfrm>
            <a:off x="1181409" y="1447800"/>
            <a:ext cx="6001049" cy="2323374"/>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 type="body"/>
          </p:nvPr>
        </p:nvSpPr>
        <p:spPr>
          <a:xfrm>
            <a:off x="1448177" y="3771174"/>
            <a:ext cx="546115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44"/>
          <p:cNvSpPr txBox="1"/>
          <p:nvPr>
            <p:ph idx="2" type="body"/>
          </p:nvPr>
        </p:nvSpPr>
        <p:spPr>
          <a:xfrm>
            <a:off x="866442" y="4350657"/>
            <a:ext cx="6620968"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9" name="Google Shape;89;p44"/>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0" name="Google Shape;90;p44"/>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1" name="Google Shape;91;p44"/>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
        <p:nvSpPr>
          <p:cNvPr id="92" name="Google Shape;92;p44"/>
          <p:cNvSpPr txBox="1"/>
          <p:nvPr/>
        </p:nvSpPr>
        <p:spPr>
          <a:xfrm>
            <a:off x="673897" y="971253"/>
            <a:ext cx="601591"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
        <p:nvSpPr>
          <p:cNvPr id="93" name="Google Shape;93;p44"/>
          <p:cNvSpPr txBox="1"/>
          <p:nvPr/>
        </p:nvSpPr>
        <p:spPr>
          <a:xfrm>
            <a:off x="6999690" y="2613787"/>
            <a:ext cx="601591"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45"/>
          <p:cNvSpPr txBox="1"/>
          <p:nvPr>
            <p:ph type="title"/>
          </p:nvPr>
        </p:nvSpPr>
        <p:spPr>
          <a:xfrm>
            <a:off x="866441" y="3124201"/>
            <a:ext cx="6620969"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5"/>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7" name="Google Shape;97;p4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8" name="Google Shape;98;p45"/>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9" name="Google Shape;99;p45"/>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46"/>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6"/>
          <p:cNvSpPr txBox="1"/>
          <p:nvPr>
            <p:ph idx="1" type="body"/>
          </p:nvPr>
        </p:nvSpPr>
        <p:spPr>
          <a:xfrm>
            <a:off x="474834" y="1981200"/>
            <a:ext cx="22107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3" name="Google Shape;103;p46"/>
          <p:cNvSpPr txBox="1"/>
          <p:nvPr>
            <p:ph idx="2" type="body"/>
          </p:nvPr>
        </p:nvSpPr>
        <p:spPr>
          <a:xfrm>
            <a:off x="489475" y="2667000"/>
            <a:ext cx="219608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4" name="Google Shape;104;p46"/>
          <p:cNvSpPr txBox="1"/>
          <p:nvPr>
            <p:ph idx="3" type="body"/>
          </p:nvPr>
        </p:nvSpPr>
        <p:spPr>
          <a:xfrm>
            <a:off x="2913504" y="1981200"/>
            <a:ext cx="22027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46"/>
          <p:cNvSpPr txBox="1"/>
          <p:nvPr>
            <p:ph idx="4" type="body"/>
          </p:nvPr>
        </p:nvSpPr>
        <p:spPr>
          <a:xfrm>
            <a:off x="2905586" y="2667000"/>
            <a:ext cx="2210671"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46"/>
          <p:cNvSpPr txBox="1"/>
          <p:nvPr>
            <p:ph idx="5" type="body"/>
          </p:nvPr>
        </p:nvSpPr>
        <p:spPr>
          <a:xfrm>
            <a:off x="5344917" y="1981200"/>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46"/>
          <p:cNvSpPr txBox="1"/>
          <p:nvPr>
            <p:ph idx="6" type="body"/>
          </p:nvPr>
        </p:nvSpPr>
        <p:spPr>
          <a:xfrm>
            <a:off x="5344917" y="2667000"/>
            <a:ext cx="2199658"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08" name="Google Shape;108;p46"/>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09" name="Google Shape;109;p46"/>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0" name="Google Shape;110;p4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1" name="Google Shape;111;p46"/>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2" name="Google Shape;112;p46"/>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47"/>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 type="body"/>
          </p:nvPr>
        </p:nvSpPr>
        <p:spPr>
          <a:xfrm>
            <a:off x="489475" y="4250949"/>
            <a:ext cx="22056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6" name="Google Shape;116;p47"/>
          <p:cNvSpPr/>
          <p:nvPr>
            <p:ph idx="2" type="pic"/>
          </p:nvPr>
        </p:nvSpPr>
        <p:spPr>
          <a:xfrm>
            <a:off x="489475" y="2209800"/>
            <a:ext cx="2205612"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7" name="Google Shape;117;p47"/>
          <p:cNvSpPr txBox="1"/>
          <p:nvPr>
            <p:ph idx="3" type="body"/>
          </p:nvPr>
        </p:nvSpPr>
        <p:spPr>
          <a:xfrm>
            <a:off x="489475" y="4827212"/>
            <a:ext cx="2205612"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8" name="Google Shape;118;p47"/>
          <p:cNvSpPr txBox="1"/>
          <p:nvPr>
            <p:ph idx="4" type="body"/>
          </p:nvPr>
        </p:nvSpPr>
        <p:spPr>
          <a:xfrm>
            <a:off x="2917792" y="4250949"/>
            <a:ext cx="21984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9" name="Google Shape;119;p47"/>
          <p:cNvSpPr/>
          <p:nvPr>
            <p:ph idx="5" type="pic"/>
          </p:nvPr>
        </p:nvSpPr>
        <p:spPr>
          <a:xfrm>
            <a:off x="2917791" y="2209800"/>
            <a:ext cx="2198466"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0" name="Google Shape;120;p47"/>
          <p:cNvSpPr txBox="1"/>
          <p:nvPr>
            <p:ph idx="6" type="body"/>
          </p:nvPr>
        </p:nvSpPr>
        <p:spPr>
          <a:xfrm>
            <a:off x="2916776" y="4827211"/>
            <a:ext cx="2201378"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1" name="Google Shape;121;p47"/>
          <p:cNvSpPr txBox="1"/>
          <p:nvPr>
            <p:ph idx="7" type="body"/>
          </p:nvPr>
        </p:nvSpPr>
        <p:spPr>
          <a:xfrm>
            <a:off x="5344917" y="4250949"/>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47"/>
          <p:cNvSpPr/>
          <p:nvPr>
            <p:ph idx="8" type="pic"/>
          </p:nvPr>
        </p:nvSpPr>
        <p:spPr>
          <a:xfrm>
            <a:off x="5344916" y="2209800"/>
            <a:ext cx="2199658"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3" name="Google Shape;123;p47"/>
          <p:cNvSpPr txBox="1"/>
          <p:nvPr>
            <p:ph idx="9" type="body"/>
          </p:nvPr>
        </p:nvSpPr>
        <p:spPr>
          <a:xfrm>
            <a:off x="5344824" y="4827209"/>
            <a:ext cx="2202571"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4" name="Google Shape;124;p47"/>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5" name="Google Shape;125;p47"/>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6" name="Google Shape;126;p4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7" name="Google Shape;127;p47"/>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8" name="Google Shape;128;p47"/>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48"/>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 type="body"/>
          </p:nvPr>
        </p:nvSpPr>
        <p:spPr>
          <a:xfrm rot="5400000">
            <a:off x="1929937" y="-528481"/>
            <a:ext cx="5292078" cy="884980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2" name="Google Shape;132;p4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3" name="Google Shape;133;p48"/>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4" name="Google Shape;134;p48"/>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49"/>
          <p:cNvSpPr txBox="1"/>
          <p:nvPr>
            <p:ph type="title"/>
          </p:nvPr>
        </p:nvSpPr>
        <p:spPr>
          <a:xfrm rot="5400000">
            <a:off x="3974116" y="2685880"/>
            <a:ext cx="5826125" cy="131479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 type="body"/>
          </p:nvPr>
        </p:nvSpPr>
        <p:spPr>
          <a:xfrm rot="5400000">
            <a:off x="532314" y="730366"/>
            <a:ext cx="5483134" cy="55688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4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9" name="Google Shape;139;p49"/>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0" name="Google Shape;140;p49"/>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4"/>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 type="body"/>
          </p:nvPr>
        </p:nvSpPr>
        <p:spPr>
          <a:xfrm>
            <a:off x="151075" y="1097281"/>
            <a:ext cx="8849802" cy="544517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34"/>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66443" y="2861734"/>
            <a:ext cx="662096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0" name="Google Shape;30;p3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1" name="Google Shape;31;p35"/>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2" name="Google Shape;32;p35"/>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 type="body"/>
          </p:nvPr>
        </p:nvSpPr>
        <p:spPr>
          <a:xfrm>
            <a:off x="827700" y="2060576"/>
            <a:ext cx="3298113"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6" name="Google Shape;36;p36"/>
          <p:cNvSpPr txBox="1"/>
          <p:nvPr>
            <p:ph idx="2" type="body"/>
          </p:nvPr>
        </p:nvSpPr>
        <p:spPr>
          <a:xfrm>
            <a:off x="4241975" y="2056093"/>
            <a:ext cx="3298115"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7" name="Google Shape;37;p3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8" name="Google Shape;38;p36"/>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9" name="Google Shape;39;p36"/>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 type="body"/>
          </p:nvPr>
        </p:nvSpPr>
        <p:spPr>
          <a:xfrm>
            <a:off x="827700" y="1905000"/>
            <a:ext cx="32981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3" name="Google Shape;43;p37"/>
          <p:cNvSpPr txBox="1"/>
          <p:nvPr>
            <p:ph idx="2" type="body"/>
          </p:nvPr>
        </p:nvSpPr>
        <p:spPr>
          <a:xfrm>
            <a:off x="827700"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4" name="Google Shape;44;p37"/>
          <p:cNvSpPr txBox="1"/>
          <p:nvPr>
            <p:ph idx="3" type="body"/>
          </p:nvPr>
        </p:nvSpPr>
        <p:spPr>
          <a:xfrm>
            <a:off x="4241976" y="1905000"/>
            <a:ext cx="3298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37"/>
          <p:cNvSpPr txBox="1"/>
          <p:nvPr>
            <p:ph idx="4" type="body"/>
          </p:nvPr>
        </p:nvSpPr>
        <p:spPr>
          <a:xfrm>
            <a:off x="4241976"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3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7" name="Google Shape;47;p37"/>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8" name="Google Shape;48;p37"/>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2" name="Google Shape;52;p38"/>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3" name="Google Shape;53;p38"/>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6" name="Google Shape;56;p39"/>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7" name="Google Shape;57;p39"/>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66441" y="1447800"/>
            <a:ext cx="2551462"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 type="body"/>
          </p:nvPr>
        </p:nvSpPr>
        <p:spPr>
          <a:xfrm>
            <a:off x="3589397" y="1447800"/>
            <a:ext cx="3898013"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1" name="Google Shape;61;p40"/>
          <p:cNvSpPr txBox="1"/>
          <p:nvPr>
            <p:ph idx="2" type="body"/>
          </p:nvPr>
        </p:nvSpPr>
        <p:spPr>
          <a:xfrm>
            <a:off x="866441" y="3129281"/>
            <a:ext cx="2551462"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2" name="Google Shape;62;p40"/>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3" name="Google Shape;63;p40"/>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4" name="Google Shape;64;p40"/>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65656" y="1854192"/>
            <a:ext cx="3820674"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p:nvPr>
            <p:ph idx="2" type="pic"/>
          </p:nvPr>
        </p:nvSpPr>
        <p:spPr>
          <a:xfrm>
            <a:off x="5213517" y="1143000"/>
            <a:ext cx="2400925"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68" name="Google Shape;68;p41"/>
          <p:cNvSpPr txBox="1"/>
          <p:nvPr>
            <p:ph idx="1" type="body"/>
          </p:nvPr>
        </p:nvSpPr>
        <p:spPr>
          <a:xfrm>
            <a:off x="866441" y="3657600"/>
            <a:ext cx="3814728"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9" name="Google Shape;69;p41"/>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0" name="Google Shape;70;p41"/>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1" name="Google Shape;71;p41"/>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2"/>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2"/>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2"/>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2"/>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 name="Google Shape;14;p32"/>
          <p:cNvSpPr txBox="1"/>
          <p:nvPr>
            <p:ph idx="1" type="body"/>
          </p:nvPr>
        </p:nvSpPr>
        <p:spPr>
          <a:xfrm>
            <a:off x="151075" y="1250381"/>
            <a:ext cx="8849802" cy="5292078"/>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5" name="Google Shape;15;p32"/>
          <p:cNvSpPr txBox="1"/>
          <p:nvPr>
            <p:ph idx="12" type="sldNum"/>
          </p:nvPr>
        </p:nvSpPr>
        <p:spPr>
          <a:xfrm>
            <a:off x="7357" y="6560255"/>
            <a:ext cx="667910" cy="295062"/>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14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14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14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14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14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14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14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14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
        <p:nvSpPr>
          <p:cNvPr id="16" name="Google Shape;16;p32"/>
          <p:cNvSpPr txBox="1"/>
          <p:nvPr/>
        </p:nvSpPr>
        <p:spPr>
          <a:xfrm>
            <a:off x="6918912" y="6542459"/>
            <a:ext cx="20819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000" u="none" cap="none" strike="noStrike">
                <a:solidFill>
                  <a:schemeClr val="lt1"/>
                </a:solidFill>
                <a:latin typeface="Century Gothic"/>
                <a:ea typeface="Century Gothic"/>
                <a:cs typeface="Century Gothic"/>
                <a:sym typeface="Century Gothic"/>
              </a:rPr>
              <a:t>Prepared by Dr Burcin Mustafa</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3"/>
          <p:cNvSpPr txBox="1"/>
          <p:nvPr>
            <p:ph type="ctrTitle"/>
          </p:nvPr>
        </p:nvSpPr>
        <p:spPr>
          <a:xfrm>
            <a:off x="0" y="5260166"/>
            <a:ext cx="9144000" cy="77525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3200"/>
              <a:buFont typeface="Century Gothic"/>
              <a:buNone/>
            </a:pPr>
            <a:r>
              <a:rPr lang="en-GB" sz="3200">
                <a:solidFill>
                  <a:schemeClr val="dk1"/>
                </a:solidFill>
              </a:rPr>
              <a:t>ENG103: </a:t>
            </a:r>
            <a:r>
              <a:rPr lang="en-GB" sz="3200">
                <a:solidFill>
                  <a:srgbClr val="F56A58"/>
                </a:solidFill>
              </a:rPr>
              <a:t>Research</a:t>
            </a:r>
            <a:r>
              <a:rPr lang="en-GB" sz="3200">
                <a:solidFill>
                  <a:schemeClr val="dk1"/>
                </a:solidFill>
              </a:rPr>
              <a:t> Writing Techniques</a:t>
            </a:r>
            <a:endParaRPr/>
          </a:p>
        </p:txBody>
      </p:sp>
      <p:sp>
        <p:nvSpPr>
          <p:cNvPr id="146" name="Google Shape;146;p3"/>
          <p:cNvSpPr txBox="1"/>
          <p:nvPr>
            <p:ph idx="1" type="subTitle"/>
          </p:nvPr>
        </p:nvSpPr>
        <p:spPr>
          <a:xfrm>
            <a:off x="0" y="6035417"/>
            <a:ext cx="9050670" cy="65695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00"/>
              <a:buNone/>
            </a:pPr>
            <a:r>
              <a:rPr lang="en-GB">
                <a:solidFill>
                  <a:schemeClr val="dk1"/>
                </a:solidFill>
              </a:rPr>
              <a:t>AS1 Guide 2: Writing an Annotation</a:t>
            </a:r>
            <a:endParaRPr>
              <a:solidFill>
                <a:schemeClr val="dk1"/>
              </a:solidFill>
            </a:endParaRPr>
          </a:p>
        </p:txBody>
      </p:sp>
      <p:pic>
        <p:nvPicPr>
          <p:cNvPr id="147" name="Google Shape;147;p3"/>
          <p:cNvPicPr preferRelativeResize="0"/>
          <p:nvPr/>
        </p:nvPicPr>
        <p:blipFill rotWithShape="1">
          <a:blip r:embed="rId3">
            <a:alphaModFix/>
          </a:blip>
          <a:srcRect b="0" l="0" r="0" t="0"/>
          <a:stretch/>
        </p:blipFill>
        <p:spPr>
          <a:xfrm>
            <a:off x="1034654" y="398417"/>
            <a:ext cx="6066665" cy="4042954"/>
          </a:xfrm>
          <a:prstGeom prst="rect">
            <a:avLst/>
          </a:prstGeom>
          <a:noFill/>
          <a:ln>
            <a:noFill/>
          </a:ln>
        </p:spPr>
      </p:pic>
      <p:sp>
        <p:nvSpPr>
          <p:cNvPr id="148" name="Google Shape;148;p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Lesson outline</a:t>
            </a:r>
            <a:endParaRPr/>
          </a:p>
        </p:txBody>
      </p:sp>
      <p:sp>
        <p:nvSpPr>
          <p:cNvPr id="154" name="Google Shape;154;p4"/>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GB"/>
              <a:t>What is an Annotated Bibliography?</a:t>
            </a:r>
            <a:endParaRPr/>
          </a:p>
          <a:p>
            <a:pPr indent="0" lvl="0" marL="0" rtl="0" algn="l">
              <a:spcBef>
                <a:spcPts val="1000"/>
              </a:spcBef>
              <a:spcAft>
                <a:spcPts val="0"/>
              </a:spcAft>
              <a:buSzPts val="1600"/>
              <a:buNone/>
            </a:pPr>
            <a:r>
              <a:rPr lang="en-GB"/>
              <a:t>  </a:t>
            </a:r>
            <a:endParaRPr/>
          </a:p>
          <a:p>
            <a:pPr indent="0" lvl="0" marL="0" rtl="0" algn="l">
              <a:spcBef>
                <a:spcPts val="1000"/>
              </a:spcBef>
              <a:spcAft>
                <a:spcPts val="0"/>
              </a:spcAft>
              <a:buSzPts val="1600"/>
              <a:buNone/>
            </a:pPr>
            <a:r>
              <a:rPr lang="en-GB"/>
              <a:t>Writing an annotation for Annotated Bibliography</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rPr lang="en-GB"/>
              <a:t>An example of an annotation</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rPr lang="en-GB"/>
              <a:t>Class Task</a:t>
            </a:r>
            <a:endParaRPr/>
          </a:p>
        </p:txBody>
      </p:sp>
      <p:sp>
        <p:nvSpPr>
          <p:cNvPr id="155" name="Google Shape;155;p4"/>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1" y="1"/>
            <a:ext cx="9144000" cy="91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What is an annotated bibliography? </a:t>
            </a:r>
            <a:br>
              <a:rPr lang="en-GB"/>
            </a:br>
            <a:endParaRPr/>
          </a:p>
        </p:txBody>
      </p:sp>
      <p:sp>
        <p:nvSpPr>
          <p:cNvPr id="161" name="Google Shape;161;p5"/>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GB"/>
              <a:t>An ordinary bibliography is a list of the sources that have been consulted and or reviewed to write an essay. However, an annotated bibliography includes more detail because it presents a brief review for each cited text. The American Psychological Association (2020) asserts that:</a:t>
            </a:r>
            <a:endParaRPr/>
          </a:p>
          <a:p>
            <a:pPr indent="0" lvl="1" marL="400050" rtl="0" algn="l">
              <a:spcBef>
                <a:spcPts val="1000"/>
              </a:spcBef>
              <a:spcAft>
                <a:spcPts val="0"/>
              </a:spcAft>
              <a:buSzPts val="1440"/>
              <a:buNone/>
            </a:pPr>
            <a:r>
              <a:rPr lang="en-GB"/>
              <a:t>An annotated bibliography is a type of student paper in which reference list entries are followed by short descriptions of the work called annotations. Annotated bibliographies can also constitute one element of a research paper in fields that require bibliographies rather than reference lists.</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rPr lang="en-GB"/>
              <a:t>The review for each text should highlight the main subject of focus, research methods and the author’s main findings, conclusions and central argument.  </a:t>
            </a:r>
            <a:endParaRPr/>
          </a:p>
        </p:txBody>
      </p:sp>
      <p:sp>
        <p:nvSpPr>
          <p:cNvPr id="162" name="Google Shape;162;p5"/>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Writing an annotation for Annotated Bibliography</a:t>
            </a:r>
            <a:br>
              <a:rPr lang="en-GB"/>
            </a:br>
            <a:endParaRPr/>
          </a:p>
        </p:txBody>
      </p:sp>
      <p:sp>
        <p:nvSpPr>
          <p:cNvPr id="168" name="Google Shape;168;p6"/>
          <p:cNvSpPr txBox="1"/>
          <p:nvPr>
            <p:ph idx="1" type="body"/>
          </p:nvPr>
        </p:nvSpPr>
        <p:spPr>
          <a:xfrm>
            <a:off x="188107" y="1212574"/>
            <a:ext cx="8518500" cy="5416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b="1" lang="en-GB"/>
              <a:t>Each Annotated Bibliography entry paragraph should:</a:t>
            </a:r>
            <a:endParaRPr/>
          </a:p>
          <a:p>
            <a:pPr indent="0" lvl="0" marL="0" rtl="0" algn="l">
              <a:spcBef>
                <a:spcPts val="1000"/>
              </a:spcBef>
              <a:spcAft>
                <a:spcPts val="0"/>
              </a:spcAft>
              <a:buSzPts val="1600"/>
              <a:buNone/>
            </a:pPr>
            <a:r>
              <a:t/>
            </a:r>
            <a:endParaRPr b="1"/>
          </a:p>
          <a:p>
            <a:pPr indent="-457200" lvl="0" marL="457200" rtl="0" algn="l">
              <a:spcBef>
                <a:spcPts val="1000"/>
              </a:spcBef>
              <a:spcAft>
                <a:spcPts val="0"/>
              </a:spcAft>
              <a:buSzPts val="1600"/>
              <a:buFont typeface="Century Gothic"/>
              <a:buAutoNum type="arabicPeriod"/>
            </a:pPr>
            <a:r>
              <a:rPr lang="en-GB">
                <a:solidFill>
                  <a:srgbClr val="31BA79"/>
                </a:solidFill>
              </a:rPr>
              <a:t>include the end reference information</a:t>
            </a:r>
            <a:endParaRPr/>
          </a:p>
          <a:p>
            <a:pPr indent="-457200" lvl="0" marL="457200" rtl="0" algn="l">
              <a:spcBef>
                <a:spcPts val="1000"/>
              </a:spcBef>
              <a:spcAft>
                <a:spcPts val="0"/>
              </a:spcAft>
              <a:buSzPts val="1600"/>
              <a:buFont typeface="Century Gothic"/>
              <a:buAutoNum type="arabicPeriod"/>
            </a:pPr>
            <a:r>
              <a:rPr lang="en-GB">
                <a:solidFill>
                  <a:srgbClr val="78C4F1"/>
                </a:solidFill>
              </a:rPr>
              <a:t>explain the article’s research focus</a:t>
            </a:r>
            <a:endParaRPr/>
          </a:p>
          <a:p>
            <a:pPr indent="-457200" lvl="0" marL="457200" rtl="0" algn="l">
              <a:spcBef>
                <a:spcPts val="1000"/>
              </a:spcBef>
              <a:spcAft>
                <a:spcPts val="0"/>
              </a:spcAft>
              <a:buSzPts val="1600"/>
              <a:buFont typeface="Century Gothic"/>
              <a:buAutoNum type="arabicPeriod"/>
            </a:pPr>
            <a:r>
              <a:rPr lang="en-GB">
                <a:solidFill>
                  <a:srgbClr val="F5AE7A"/>
                </a:solidFill>
              </a:rPr>
              <a:t>describe the research method/methods used</a:t>
            </a:r>
            <a:endParaRPr/>
          </a:p>
          <a:p>
            <a:pPr indent="-457200" lvl="0" marL="457200" rtl="0" algn="l">
              <a:spcBef>
                <a:spcPts val="1000"/>
              </a:spcBef>
              <a:spcAft>
                <a:spcPts val="0"/>
              </a:spcAft>
              <a:buSzPts val="1600"/>
              <a:buFont typeface="Century Gothic"/>
              <a:buAutoNum type="arabicPeriod"/>
            </a:pPr>
            <a:r>
              <a:rPr lang="en-GB"/>
              <a:t>highlight major findings/results and conclusions</a:t>
            </a:r>
            <a:endParaRPr/>
          </a:p>
          <a:p>
            <a:pPr indent="-457200" lvl="0" marL="457200" rtl="0" algn="l">
              <a:spcBef>
                <a:spcPts val="1000"/>
              </a:spcBef>
              <a:spcAft>
                <a:spcPts val="0"/>
              </a:spcAft>
              <a:buSzPts val="1600"/>
              <a:buFont typeface="Century Gothic"/>
              <a:buAutoNum type="arabicPeriod"/>
            </a:pPr>
            <a:r>
              <a:rPr lang="en-GB" u="sng">
                <a:solidFill>
                  <a:schemeClr val="dk1"/>
                </a:solidFill>
              </a:rPr>
              <a:t>include at least one direct quote or paraphrased information, which are correctly referenced.</a:t>
            </a:r>
            <a:endParaRPr/>
          </a:p>
          <a:p>
            <a:pPr indent="-355600" lvl="0" marL="457200" rtl="0" algn="l">
              <a:spcBef>
                <a:spcPts val="1000"/>
              </a:spcBef>
              <a:spcAft>
                <a:spcPts val="0"/>
              </a:spcAft>
              <a:buSzPts val="1600"/>
              <a:buFont typeface="Century Gothic"/>
              <a:buNone/>
            </a:pPr>
            <a:r>
              <a:t/>
            </a:r>
            <a:endParaRPr u="sng">
              <a:solidFill>
                <a:schemeClr val="dk1"/>
              </a:solidFill>
            </a:endParaRPr>
          </a:p>
          <a:p>
            <a:pPr indent="0" lvl="0" marL="0" rtl="0" algn="l">
              <a:spcBef>
                <a:spcPts val="1000"/>
              </a:spcBef>
              <a:spcAft>
                <a:spcPts val="0"/>
              </a:spcAft>
              <a:buSzPts val="1600"/>
              <a:buNone/>
            </a:pPr>
            <a:r>
              <a:t/>
            </a:r>
            <a:endParaRPr/>
          </a:p>
        </p:txBody>
      </p:sp>
      <p:sp>
        <p:nvSpPr>
          <p:cNvPr id="169" name="Google Shape;169;p6"/>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80000"/>
              <a:buNone/>
            </a:pPr>
            <a:r>
              <a:rPr lang="en-GB">
                <a:solidFill>
                  <a:srgbClr val="92D050"/>
                </a:solidFill>
              </a:rPr>
              <a:t>Chu, H. (2014). Potential Negative Effects of Mobile Learning on Students’ Learning Achievement and Cognitive Load—A Format Assessment Perspective. </a:t>
            </a:r>
            <a:r>
              <a:rPr i="1" lang="en-GB">
                <a:solidFill>
                  <a:srgbClr val="92D050"/>
                </a:solidFill>
              </a:rPr>
              <a:t>Journal of Educational Technology &amp; Society, 17</a:t>
            </a:r>
            <a:r>
              <a:rPr lang="en-GB">
                <a:solidFill>
                  <a:srgbClr val="92D050"/>
                </a:solidFill>
              </a:rPr>
              <a:t>(1), 332–344. http://www.jstor.org/stable/jeductechsoci.17.1.332</a:t>
            </a:r>
            <a:endParaRPr/>
          </a:p>
          <a:p>
            <a:pPr indent="0" lvl="0" marL="0" rtl="0" algn="l">
              <a:spcBef>
                <a:spcPts val="1000"/>
              </a:spcBef>
              <a:spcAft>
                <a:spcPts val="0"/>
              </a:spcAft>
              <a:buSzPct val="80000"/>
              <a:buNone/>
            </a:pPr>
            <a:r>
              <a:rPr lang="en-GB">
                <a:solidFill>
                  <a:srgbClr val="78C4F1"/>
                </a:solidFill>
              </a:rPr>
              <a:t>The article’s main research focus is to investigate if the structured use of personal devices such as mobile phones and portable computers for education (referred to as mobile learning) has negative effects on student learning. This focus also encapsulates a study to determine if mobile learning has a counterproductive effect on students’ cognitive load, which relates to the way </a:t>
            </a:r>
            <a:r>
              <a:rPr lang="en-GB">
                <a:solidFill>
                  <a:schemeClr val="dk1"/>
                </a:solidFill>
              </a:rPr>
              <a:t>“… cognitive architecture deals with learning objects during the learning process or when performing a particular task” (Chu, 2013, p. 333</a:t>
            </a:r>
            <a:r>
              <a:rPr lang="en-GB">
                <a:solidFill>
                  <a:srgbClr val="78C4F1"/>
                </a:solidFill>
              </a:rPr>
              <a:t>). </a:t>
            </a:r>
            <a:r>
              <a:rPr lang="en-GB">
                <a:solidFill>
                  <a:srgbClr val="F5AE7A"/>
                </a:solidFill>
              </a:rPr>
              <a:t>The research method is quantitative in nature and used an experimental design; in that, the researchers used two fifth-grade sections studying an indigenous culture course. The experimental group was assisted in their learning with mobile devices while the control group was limited to the use of traditional methods. </a:t>
            </a:r>
            <a:r>
              <a:rPr lang="en-GB"/>
              <a:t>In terms of the results, the experiment found that the control group performed better than the experimental group. Also, the results indicated that the cognitive load of the students in the experimental group was higher than the control, </a:t>
            </a:r>
            <a:r>
              <a:rPr lang="en-GB">
                <a:solidFill>
                  <a:schemeClr val="dk1"/>
                </a:solidFill>
              </a:rPr>
              <a:t>“… which might have led to negative effects on their learning achievements” (Chu 2014, p. 340).</a:t>
            </a:r>
            <a:endParaRPr>
              <a:solidFill>
                <a:schemeClr val="dk1"/>
              </a:solidFill>
            </a:endParaRPr>
          </a:p>
        </p:txBody>
      </p:sp>
      <p:sp>
        <p:nvSpPr>
          <p:cNvPr id="175" name="Google Shape;175;p7"/>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An example of an annotation  </a:t>
            </a:r>
            <a:br>
              <a:rPr lang="en-GB"/>
            </a:br>
            <a:endParaRPr/>
          </a:p>
        </p:txBody>
      </p:sp>
      <p:sp>
        <p:nvSpPr>
          <p:cNvPr id="176" name="Google Shape;176;p7"/>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Class Task</a:t>
            </a:r>
            <a:endParaRPr/>
          </a:p>
        </p:txBody>
      </p:sp>
      <p:sp>
        <p:nvSpPr>
          <p:cNvPr id="182" name="Google Shape;182;p8"/>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GB"/>
              <a:t>Working in your groups, review the annotated bibliography annotation that has been assigned to your group. Identify areas in the annotation that adheres to the requirements you have been taught and areas it has deviated. Also, discuss the ways the annotation can be improved. </a:t>
            </a:r>
            <a:endParaRPr/>
          </a:p>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lang="en-GB"/>
              <a:t>Each group should present the following to the class:</a:t>
            </a:r>
            <a:endParaRPr/>
          </a:p>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lang="en-GB"/>
              <a:t>1 areas the annotation adhered to the requirements</a:t>
            </a:r>
            <a:endParaRPr/>
          </a:p>
          <a:p>
            <a:pPr indent="0" lvl="0" marL="0" rtl="0" algn="l">
              <a:spcBef>
                <a:spcPts val="0"/>
              </a:spcBef>
              <a:spcAft>
                <a:spcPts val="0"/>
              </a:spcAft>
              <a:buSzPts val="1600"/>
              <a:buNone/>
            </a:pPr>
            <a:r>
              <a:rPr lang="en-GB"/>
              <a:t>2 areas the annotation deviated from the requirements (including and explanation of why this happened)</a:t>
            </a:r>
            <a:endParaRPr/>
          </a:p>
          <a:p>
            <a:pPr indent="0" lvl="0" marL="0" rtl="0" algn="l">
              <a:spcBef>
                <a:spcPts val="0"/>
              </a:spcBef>
              <a:spcAft>
                <a:spcPts val="0"/>
              </a:spcAft>
              <a:buSzPts val="1600"/>
              <a:buNone/>
            </a:pPr>
            <a:r>
              <a:rPr lang="en-GB"/>
              <a:t>3 ways to improve the annotation </a:t>
            </a:r>
            <a:endParaRPr/>
          </a:p>
          <a:p>
            <a:pPr indent="0" lvl="0" marL="0" rtl="0" algn="l">
              <a:spcBef>
                <a:spcPts val="0"/>
              </a:spcBef>
              <a:spcAft>
                <a:spcPts val="0"/>
              </a:spcAft>
              <a:buSzPts val="1600"/>
              <a:buNone/>
            </a:pPr>
            <a:r>
              <a:rPr lang="en-GB"/>
              <a:t>4 a score out of 10</a:t>
            </a:r>
            <a:endParaRPr/>
          </a:p>
          <a:p>
            <a:pPr indent="-241300" lvl="0" marL="342900" rtl="0" algn="l">
              <a:spcBef>
                <a:spcPts val="1000"/>
              </a:spcBef>
              <a:spcAft>
                <a:spcPts val="0"/>
              </a:spcAft>
              <a:buSzPts val="1600"/>
              <a:buNone/>
            </a:pPr>
            <a:r>
              <a:t/>
            </a:r>
            <a:endParaRPr/>
          </a:p>
        </p:txBody>
      </p:sp>
      <p:sp>
        <p:nvSpPr>
          <p:cNvPr id="183" name="Google Shape;183;p8"/>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References</a:t>
            </a:r>
            <a:endParaRPr/>
          </a:p>
        </p:txBody>
      </p:sp>
      <p:sp>
        <p:nvSpPr>
          <p:cNvPr id="189" name="Google Shape;189;p9"/>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GB"/>
              <a:t>The American Psychological Association</a:t>
            </a:r>
            <a:r>
              <a:rPr i="1" lang="en-GB"/>
              <a:t>.</a:t>
            </a:r>
            <a:r>
              <a:rPr lang="en-GB"/>
              <a:t> (2020). </a:t>
            </a:r>
            <a:r>
              <a:rPr i="1" lang="en-GB"/>
              <a:t>Publication manual of the American psychological association</a:t>
            </a:r>
            <a:r>
              <a:rPr lang="en-GB"/>
              <a:t> (7th ed.). American Psychological Association.</a:t>
            </a:r>
            <a:endParaRPr/>
          </a:p>
          <a:p>
            <a:pPr indent="0" lvl="0" marL="0" rtl="0" algn="l">
              <a:spcBef>
                <a:spcPts val="1000"/>
              </a:spcBef>
              <a:spcAft>
                <a:spcPts val="0"/>
              </a:spcAft>
              <a:buSzPts val="1600"/>
              <a:buNone/>
            </a:pPr>
            <a:r>
              <a:t/>
            </a:r>
            <a:endParaRPr/>
          </a:p>
        </p:txBody>
      </p:sp>
      <p:sp>
        <p:nvSpPr>
          <p:cNvPr id="190" name="Google Shape;190;p9"/>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2022-01-10T07:05:52Z</dcterms:created>
  <dc:creator>RPM 18</dc:creator>
</cp:coreProperties>
</file>