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1" r:id="rId2"/>
    <p:sldId id="258" r:id="rId3"/>
    <p:sldId id="259" r:id="rId4"/>
    <p:sldId id="260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74972EF-2F46-468E-8F25-66C719BC4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F91B09-66F1-4CA4-A1A9-E0AF587B76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D38A59-CBDB-4C03-83E6-B7943A61FF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CBCB00-9A33-4086-BF20-68151696E9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6462D8-ED9D-482C-BA9C-1333F85D26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178FE0-A5C0-46AF-BC86-571815F88A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D613C1-8771-4F29-AFA5-836BC603C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70A11-476E-41ED-ADFF-8887C927A2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5BAE1-41BF-4FA9-BB19-DB7D09489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15BD15-FCA6-475D-9C1C-A8621A425A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08324B-64E9-44C6-BE19-8904895AC1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5F74591-F1A0-42C6-9E06-987601D91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Answers the following questions:</a:t>
            </a:r>
          </a:p>
          <a:p>
            <a:pPr lvl="1"/>
            <a:r>
              <a:rPr lang="en-US">
                <a:latin typeface="Comic Sans MS" pitchFamily="66" charset="0"/>
              </a:rPr>
              <a:t>How do I do it?</a:t>
            </a:r>
          </a:p>
          <a:p>
            <a:pPr lvl="1"/>
            <a:r>
              <a:rPr lang="en-US">
                <a:latin typeface="Comic Sans MS" pitchFamily="66" charset="0"/>
              </a:rPr>
              <a:t>How is (or was) it done?</a:t>
            </a:r>
          </a:p>
          <a:p>
            <a:endParaRPr lang="en-US">
              <a:latin typeface="Comic Sans MS" pitchFamily="66" charset="0"/>
            </a:endParaRPr>
          </a:p>
          <a:p>
            <a:r>
              <a:rPr lang="en-US">
                <a:latin typeface="Comic Sans MS" pitchFamily="66" charset="0"/>
              </a:rPr>
              <a:t>Leads to two types of process analysis:</a:t>
            </a:r>
          </a:p>
          <a:p>
            <a:pPr lvl="1"/>
            <a:r>
              <a:rPr lang="en-US">
                <a:latin typeface="Comic Sans MS" pitchFamily="66" charset="0"/>
              </a:rPr>
              <a:t>Directive</a:t>
            </a:r>
          </a:p>
          <a:p>
            <a:pPr lvl="1"/>
            <a:r>
              <a:rPr lang="en-US">
                <a:latin typeface="Comic Sans MS" pitchFamily="66" charset="0"/>
              </a:rPr>
              <a:t>Informative</a:t>
            </a:r>
          </a:p>
          <a:p>
            <a:pPr lvl="1"/>
            <a:endParaRPr lang="en-US">
              <a:latin typeface="Comic Sans MS" pitchFamily="66" charset="0"/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Process Analysis Essay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>
                <a:latin typeface="Comic Sans MS" pitchFamily="66" charset="0"/>
              </a:rPr>
              <a:t>Directive Process Analysis:</a:t>
            </a:r>
          </a:p>
          <a:p>
            <a:pPr lvl="1"/>
            <a:r>
              <a:rPr lang="en-US" sz="3200">
                <a:latin typeface="Comic Sans MS" pitchFamily="66" charset="0"/>
              </a:rPr>
              <a:t>Explains how to do something.</a:t>
            </a:r>
          </a:p>
          <a:p>
            <a:pPr lvl="1"/>
            <a:r>
              <a:rPr lang="en-US" sz="3200">
                <a:latin typeface="Comic Sans MS" pitchFamily="66" charset="0"/>
              </a:rPr>
              <a:t>Gives the reader step-by-step directions to follow.</a:t>
            </a:r>
          </a:p>
          <a:p>
            <a:pPr lvl="1"/>
            <a:r>
              <a:rPr lang="en-US" sz="3200">
                <a:latin typeface="Comic Sans MS" pitchFamily="66" charset="0"/>
              </a:rPr>
              <a:t>Because it is presented directly to the reader, it usually addresses the reader as “you”.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Process Analysis Essay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>
                <a:latin typeface="Comic Sans MS" pitchFamily="66" charset="0"/>
              </a:rPr>
              <a:t>Directive Process Analysis:</a:t>
            </a:r>
          </a:p>
          <a:p>
            <a:pPr lvl="1"/>
            <a:r>
              <a:rPr lang="en-US" sz="3200">
                <a:latin typeface="Comic Sans MS" pitchFamily="66" charset="0"/>
              </a:rPr>
              <a:t>Do not use the second person in your essay!</a:t>
            </a:r>
          </a:p>
          <a:p>
            <a:pPr lvl="1"/>
            <a:r>
              <a:rPr lang="en-US" sz="3200">
                <a:latin typeface="Comic Sans MS" pitchFamily="66" charset="0"/>
              </a:rPr>
              <a:t>Use the implied you statement.</a:t>
            </a:r>
          </a:p>
          <a:p>
            <a:pPr lvl="1"/>
            <a:r>
              <a:rPr lang="en-US" sz="3200">
                <a:latin typeface="Comic Sans MS" pitchFamily="66" charset="0"/>
              </a:rPr>
              <a:t>“First [you] purchase a pumpkin…then [you]…”</a:t>
            </a:r>
          </a:p>
          <a:p>
            <a:pPr lvl="1"/>
            <a:r>
              <a:rPr lang="en-US" sz="3200">
                <a:latin typeface="Comic Sans MS" pitchFamily="66" charset="0"/>
              </a:rPr>
              <a:t>Your textbook is written in this format.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Process Analysis Essay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Informative Process Analysis:</a:t>
            </a:r>
          </a:p>
          <a:p>
            <a:pPr lvl="1"/>
            <a:r>
              <a:rPr lang="en-US">
                <a:latin typeface="Comic Sans MS" pitchFamily="66" charset="0"/>
              </a:rPr>
              <a:t>Explains how something is (or was) done.</a:t>
            </a:r>
          </a:p>
          <a:p>
            <a:pPr lvl="1"/>
            <a:r>
              <a:rPr lang="en-US">
                <a:latin typeface="Comic Sans MS" pitchFamily="66" charset="0"/>
              </a:rPr>
              <a:t>Done by providing data/support.</a:t>
            </a:r>
          </a:p>
          <a:p>
            <a:pPr lvl="1"/>
            <a:r>
              <a:rPr lang="en-US">
                <a:latin typeface="Comic Sans MS" pitchFamily="66" charset="0"/>
              </a:rPr>
              <a:t>This type does not tell the reader what to do.</a:t>
            </a:r>
          </a:p>
          <a:p>
            <a:pPr lvl="1"/>
            <a:r>
              <a:rPr lang="en-US">
                <a:latin typeface="Comic Sans MS" pitchFamily="66" charset="0"/>
              </a:rPr>
              <a:t>Therefore, you will seldom use the words you or your.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Process Analysis Essay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latin typeface="Comic Sans MS" pitchFamily="66" charset="0"/>
              </a:rPr>
              <a:t>Stages of Preparation: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latin typeface="Comic Sans MS" pitchFamily="66" charset="0"/>
              </a:rPr>
              <a:t>	1.  Background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latin typeface="Comic Sans MS" pitchFamily="66" charset="0"/>
              </a:rPr>
              <a:t>		</a:t>
            </a:r>
            <a:r>
              <a:rPr lang="en-US">
                <a:latin typeface="Comic Sans MS" pitchFamily="66" charset="0"/>
                <a:sym typeface="Wingdings" pitchFamily="2" charset="2"/>
              </a:rPr>
              <a:t>list materials, equipment, etc.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latin typeface="Comic Sans MS" pitchFamily="66" charset="0"/>
                <a:sym typeface="Wingdings" pitchFamily="2" charset="2"/>
              </a:rPr>
              <a:t>		background or context</a:t>
            </a:r>
            <a:endParaRPr lang="en-US">
              <a:latin typeface="Comic Sans MS" pitchFamily="66" charset="0"/>
            </a:endParaRPr>
          </a:p>
          <a:p>
            <a:pPr marL="990600" lvl="1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latin typeface="Comic Sans MS" pitchFamily="66" charset="0"/>
              </a:rPr>
              <a:t>	2.  Steps or Sequence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latin typeface="Comic Sans MS" pitchFamily="66" charset="0"/>
              </a:rPr>
              <a:t>		</a:t>
            </a:r>
            <a:r>
              <a:rPr lang="en-US">
                <a:latin typeface="Comic Sans MS" pitchFamily="66" charset="0"/>
                <a:sym typeface="Wingdings" pitchFamily="2" charset="2"/>
              </a:rPr>
              <a:t>process is presented here</a:t>
            </a:r>
            <a:endParaRPr lang="en-US">
              <a:latin typeface="Comic Sans MS" pitchFamily="66" charset="0"/>
            </a:endParaRPr>
          </a:p>
          <a:p>
            <a:pPr marL="990600" lvl="1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latin typeface="Comic Sans MS" pitchFamily="66" charset="0"/>
              </a:rPr>
              <a:t>	3.  Order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latin typeface="Comic Sans MS" pitchFamily="66" charset="0"/>
              </a:rPr>
              <a:t>		</a:t>
            </a:r>
            <a:r>
              <a:rPr lang="en-US">
                <a:latin typeface="Comic Sans MS" pitchFamily="66" charset="0"/>
                <a:sym typeface="Wingdings" pitchFamily="2" charset="2"/>
              </a:rPr>
              <a:t>chronological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latin typeface="Comic Sans MS" pitchFamily="66" charset="0"/>
                <a:sym typeface="Wingdings" pitchFamily="2" charset="2"/>
              </a:rPr>
              <a:t>		use of proper transitions</a:t>
            </a:r>
            <a:endParaRPr lang="en-US">
              <a:latin typeface="Comic Sans MS" pitchFamily="66" charset="0"/>
            </a:endParaRPr>
          </a:p>
          <a:p>
            <a:pPr marL="990600" lvl="1" indent="-533400">
              <a:lnSpc>
                <a:spcPct val="90000"/>
              </a:lnSpc>
            </a:pPr>
            <a:endParaRPr lang="en-US">
              <a:latin typeface="Comic Sans MS" pitchFamily="66" charset="0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Process Analysis Essay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Transitions:</a:t>
            </a:r>
          </a:p>
          <a:p>
            <a:pPr lvl="1"/>
            <a:r>
              <a:rPr lang="en-US">
                <a:latin typeface="Comic Sans MS" pitchFamily="66" charset="0"/>
              </a:rPr>
              <a:t>First     Second     Third     Soon     Then     Now     Finally     At Last     Therefore     Consequently</a:t>
            </a:r>
          </a:p>
          <a:p>
            <a:pPr lvl="1">
              <a:buFont typeface="Wingdings" pitchFamily="2" charset="2"/>
              <a:buNone/>
            </a:pPr>
            <a:endParaRPr lang="en-US">
              <a:latin typeface="Comic Sans MS" pitchFamily="66" charset="0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Process Analysis Essay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omic Sans MS" pitchFamily="66" charset="0"/>
              </a:rPr>
              <a:t>Steps for Writing an Essay.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pitchFamily="66" charset="0"/>
              </a:rPr>
              <a:t>Thesis:  __________________________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pitchFamily="66" charset="0"/>
              </a:rPr>
              <a:t>Preparation: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pitchFamily="66" charset="0"/>
              </a:rPr>
              <a:t>Brainstorm the steps of the writing process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pitchFamily="66" charset="0"/>
              </a:rPr>
              <a:t>Decide on the proper sequence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pitchFamily="66" charset="0"/>
              </a:rPr>
              <a:t>Apply specifics/details to support your steps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pitchFamily="66" charset="0"/>
              </a:rPr>
              <a:t>Conclusion (?) How do you end your essay?</a:t>
            </a:r>
          </a:p>
          <a:p>
            <a:pPr lvl="2">
              <a:lnSpc>
                <a:spcPct val="90000"/>
              </a:lnSpc>
            </a:pPr>
            <a:endParaRPr lang="en-US">
              <a:latin typeface="Comic Sans MS" pitchFamily="66" charset="0"/>
            </a:endParaRPr>
          </a:p>
          <a:p>
            <a:pPr lvl="2" algn="ctr"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latin typeface="Comic Sans MS" pitchFamily="66" charset="0"/>
              </a:rPr>
              <a:t>HINT:  use the “T-Chart” we have discussed to help organize your ideas.</a:t>
            </a:r>
          </a:p>
          <a:p>
            <a:pPr lvl="2">
              <a:lnSpc>
                <a:spcPct val="90000"/>
              </a:lnSpc>
            </a:pPr>
            <a:endParaRPr lang="en-US" b="1">
              <a:latin typeface="Comic Sans MS" pitchFamily="66" charset="0"/>
            </a:endParaRPr>
          </a:p>
          <a:p>
            <a:pPr lvl="2">
              <a:lnSpc>
                <a:spcPct val="90000"/>
              </a:lnSpc>
            </a:pPr>
            <a:endParaRPr lang="en-US">
              <a:latin typeface="Comic Sans MS" pitchFamily="66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800">
                <a:latin typeface="Comic Sans MS" pitchFamily="66" charset="0"/>
              </a:rPr>
              <a:t>Use the Directive form to complete the following outline: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76</TotalTime>
  <Words>246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Tahoma</vt:lpstr>
      <vt:lpstr>Times New Roman</vt:lpstr>
      <vt:lpstr>Wingdings</vt:lpstr>
      <vt:lpstr>Comic Sans MS</vt:lpstr>
      <vt:lpstr>Concourse</vt:lpstr>
      <vt:lpstr>Process Analysis Essay</vt:lpstr>
      <vt:lpstr>Process Analysis Essay</vt:lpstr>
      <vt:lpstr>Process Analysis Essay</vt:lpstr>
      <vt:lpstr>Process Analysis Essay</vt:lpstr>
      <vt:lpstr>Process Analysis Essay</vt:lpstr>
      <vt:lpstr>Process Analysis Essay</vt:lpstr>
      <vt:lpstr>Use the Directive form to complete the following outline:</vt:lpstr>
    </vt:vector>
  </TitlesOfParts>
  <Company>Neshaminy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Analysis Essay</dc:title>
  <dc:creator>Ms. Rola A. Lababidi</dc:creator>
  <cp:lastModifiedBy>rlababidi</cp:lastModifiedBy>
  <cp:revision>9</cp:revision>
  <dcterms:created xsi:type="dcterms:W3CDTF">2010-09-22T12:47:03Z</dcterms:created>
  <dcterms:modified xsi:type="dcterms:W3CDTF">2015-09-10T05:39:03Z</dcterms:modified>
</cp:coreProperties>
</file>